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2" r:id="rId1"/>
  </p:sldMasterIdLst>
  <p:notesMasterIdLst>
    <p:notesMasterId r:id="rId87"/>
  </p:notesMasterIdLst>
  <p:handoutMasterIdLst>
    <p:handoutMasterId r:id="rId88"/>
  </p:handoutMasterIdLst>
  <p:sldIdLst>
    <p:sldId id="417" r:id="rId2"/>
    <p:sldId id="459" r:id="rId3"/>
    <p:sldId id="458" r:id="rId4"/>
    <p:sldId id="460" r:id="rId5"/>
    <p:sldId id="480" r:id="rId6"/>
    <p:sldId id="478" r:id="rId7"/>
    <p:sldId id="524" r:id="rId8"/>
    <p:sldId id="461" r:id="rId9"/>
    <p:sldId id="518" r:id="rId10"/>
    <p:sldId id="558" r:id="rId11"/>
    <p:sldId id="516" r:id="rId12"/>
    <p:sldId id="559" r:id="rId13"/>
    <p:sldId id="560" r:id="rId14"/>
    <p:sldId id="482" r:id="rId15"/>
    <p:sldId id="519" r:id="rId16"/>
    <p:sldId id="484" r:id="rId17"/>
    <p:sldId id="521" r:id="rId18"/>
    <p:sldId id="485" r:id="rId19"/>
    <p:sldId id="520" r:id="rId20"/>
    <p:sldId id="522" r:id="rId21"/>
    <p:sldId id="562" r:id="rId22"/>
    <p:sldId id="511" r:id="rId23"/>
    <p:sldId id="550" r:id="rId24"/>
    <p:sldId id="549" r:id="rId25"/>
    <p:sldId id="551" r:id="rId26"/>
    <p:sldId id="554" r:id="rId27"/>
    <p:sldId id="557" r:id="rId28"/>
    <p:sldId id="552" r:id="rId29"/>
    <p:sldId id="553" r:id="rId30"/>
    <p:sldId id="565" r:id="rId31"/>
    <p:sldId id="556" r:id="rId32"/>
    <p:sldId id="514" r:id="rId33"/>
    <p:sldId id="488" r:id="rId34"/>
    <p:sldId id="534" r:id="rId35"/>
    <p:sldId id="543" r:id="rId36"/>
    <p:sldId id="563" r:id="rId37"/>
    <p:sldId id="536" r:id="rId38"/>
    <p:sldId id="540" r:id="rId39"/>
    <p:sldId id="537" r:id="rId40"/>
    <p:sldId id="533" r:id="rId41"/>
    <p:sldId id="541" r:id="rId42"/>
    <p:sldId id="566" r:id="rId43"/>
    <p:sldId id="567" r:id="rId44"/>
    <p:sldId id="568" r:id="rId45"/>
    <p:sldId id="569" r:id="rId46"/>
    <p:sldId id="546" r:id="rId47"/>
    <p:sldId id="547" r:id="rId48"/>
    <p:sldId id="538" r:id="rId49"/>
    <p:sldId id="535" r:id="rId50"/>
    <p:sldId id="542" r:id="rId51"/>
    <p:sldId id="571" r:id="rId52"/>
    <p:sldId id="570" r:id="rId53"/>
    <p:sldId id="573" r:id="rId54"/>
    <p:sldId id="574" r:id="rId55"/>
    <p:sldId id="575" r:id="rId56"/>
    <p:sldId id="576" r:id="rId57"/>
    <p:sldId id="577" r:id="rId58"/>
    <p:sldId id="578" r:id="rId59"/>
    <p:sldId id="579" r:id="rId60"/>
    <p:sldId id="580" r:id="rId61"/>
    <p:sldId id="544" r:id="rId62"/>
    <p:sldId id="564" r:id="rId63"/>
    <p:sldId id="545" r:id="rId64"/>
    <p:sldId id="471" r:id="rId65"/>
    <p:sldId id="498" r:id="rId66"/>
    <p:sldId id="523" r:id="rId67"/>
    <p:sldId id="473" r:id="rId68"/>
    <p:sldId id="499" r:id="rId69"/>
    <p:sldId id="474" r:id="rId70"/>
    <p:sldId id="502" r:id="rId71"/>
    <p:sldId id="503" r:id="rId72"/>
    <p:sldId id="504" r:id="rId73"/>
    <p:sldId id="525" r:id="rId74"/>
    <p:sldId id="527" r:id="rId75"/>
    <p:sldId id="526" r:id="rId76"/>
    <p:sldId id="505" r:id="rId77"/>
    <p:sldId id="507" r:id="rId78"/>
    <p:sldId id="506" r:id="rId79"/>
    <p:sldId id="508" r:id="rId80"/>
    <p:sldId id="561" r:id="rId81"/>
    <p:sldId id="509" r:id="rId82"/>
    <p:sldId id="528" r:id="rId83"/>
    <p:sldId id="475" r:id="rId84"/>
    <p:sldId id="529" r:id="rId85"/>
    <p:sldId id="530" r:id="rId8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00"/>
    <a:srgbClr val="E0B602"/>
    <a:srgbClr val="CCECFF"/>
    <a:srgbClr val="000066"/>
    <a:srgbClr val="CFA303"/>
    <a:srgbClr val="D2C304"/>
    <a:srgbClr val="FFFFCC"/>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52" autoAdjust="0"/>
    <p:restoredTop sz="80080" autoAdjust="0"/>
  </p:normalViewPr>
  <p:slideViewPr>
    <p:cSldViewPr snapToGrid="0">
      <p:cViewPr varScale="1">
        <p:scale>
          <a:sx n="64" d="100"/>
          <a:sy n="64" d="100"/>
        </p:scale>
        <p:origin x="2290" y="72"/>
      </p:cViewPr>
      <p:guideLst>
        <p:guide orient="horz" pos="2160"/>
        <p:guide pos="2880"/>
      </p:guideLst>
    </p:cSldViewPr>
  </p:slideViewPr>
  <p:outlineViewPr>
    <p:cViewPr>
      <p:scale>
        <a:sx n="33" d="100"/>
        <a:sy n="33" d="100"/>
      </p:scale>
      <p:origin x="0" y="8190"/>
    </p:cViewPr>
  </p:outlineViewPr>
  <p:notesTextViewPr>
    <p:cViewPr>
      <p:scale>
        <a:sx n="125" d="100"/>
        <a:sy n="125" d="100"/>
      </p:scale>
      <p:origin x="0" y="0"/>
    </p:cViewPr>
  </p:notesTextViewPr>
  <p:sorterViewPr>
    <p:cViewPr>
      <p:scale>
        <a:sx n="66" d="100"/>
        <a:sy n="66" d="100"/>
      </p:scale>
      <p:origin x="0" y="0"/>
    </p:cViewPr>
  </p:sorterViewPr>
  <p:notesViewPr>
    <p:cSldViewPr snapToGrid="0">
      <p:cViewPr>
        <p:scale>
          <a:sx n="100" d="100"/>
          <a:sy n="100" d="100"/>
        </p:scale>
        <p:origin x="1628" y="-142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48317D-8A8D-46BE-982F-5E933DCABB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A42738D-A9B1-40EB-8A91-65D4FD6578F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3CFFC12-FB13-40BB-AF88-DF539BC90DFF}" type="datetimeFigureOut">
              <a:rPr lang="en-US" smtClean="0"/>
              <a:t>2/19/2022</a:t>
            </a:fld>
            <a:endParaRPr lang="en-US"/>
          </a:p>
        </p:txBody>
      </p:sp>
      <p:sp>
        <p:nvSpPr>
          <p:cNvPr id="4" name="Footer Placeholder 3">
            <a:extLst>
              <a:ext uri="{FF2B5EF4-FFF2-40B4-BE49-F238E27FC236}">
                <a16:creationId xmlns:a16="http://schemas.microsoft.com/office/drawing/2014/main" id="{62E427E9-BED2-42EB-8210-A59AE79CE13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B1ED10F-D4C3-4281-B741-D5F28624166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833B6C2-C936-481C-966D-6381857F3497}" type="slidenum">
              <a:rPr lang="en-US" smtClean="0"/>
              <a:t>‹#›</a:t>
            </a:fld>
            <a:endParaRPr lang="en-US"/>
          </a:p>
        </p:txBody>
      </p:sp>
    </p:spTree>
    <p:extLst>
      <p:ext uri="{BB962C8B-B14F-4D97-AF65-F5344CB8AC3E}">
        <p14:creationId xmlns:p14="http://schemas.microsoft.com/office/powerpoint/2010/main" val="11847063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19:02:09.085"/>
    </inkml:context>
    <inkml:brush xml:id="br0">
      <inkml:brushProperty name="width" value="0.05" units="cm"/>
      <inkml:brushProperty name="height" value="0.05" units="cm"/>
      <inkml:brushProperty name="color" value="#E71224"/>
    </inkml:brush>
  </inkml:definitions>
  <inkml:trace contextRef="#ctx0" brushRef="#br0">1 0 24575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19:02:25.385"/>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19:03:48.265"/>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19:03:49.054"/>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19:03:49.398"/>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19:03:49.976"/>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409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875B5D7B-EB6B-4764-9926-B00067E1F3C0}"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875B5D7B-EB6B-4764-9926-B00067E1F3C0}" type="slidenum">
              <a:rPr lang="en-US" smtClean="0"/>
              <a:pPr>
                <a:defRPr/>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body" idx="1"/>
          </p:nvPr>
        </p:nvSpPr>
        <p:spPr>
          <a:ln/>
        </p:spPr>
        <p:txBody>
          <a:bodyPr/>
          <a:lstStyle/>
          <a:p>
            <a:endParaRPr lang="en-US"/>
          </a:p>
        </p:txBody>
      </p:sp>
      <p:sp>
        <p:nvSpPr>
          <p:cNvPr id="9219" name="Rectangle 3"/>
          <p:cNvSpPr>
            <a:spLocks noGrp="1" noRot="1" noChangeAspect="1" noChangeArrowheads="1" noTextEdit="1"/>
          </p:cNvSpPr>
          <p:nvPr>
            <p:ph type="sldImg"/>
          </p:nvPr>
        </p:nvSpPr>
        <p:spPr>
          <a:xfrm>
            <a:off x="1150938" y="692150"/>
            <a:ext cx="4556125" cy="3416300"/>
          </a:xfrm>
          <a:ln cap="flat"/>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5B5D7B-EB6B-4764-9926-B00067E1F3C0}" type="slidenum">
              <a:rPr lang="en-US" smtClean="0"/>
              <a:pPr>
                <a:defRPr/>
              </a:pPr>
              <a:t>20</a:t>
            </a:fld>
            <a:endParaRPr lang="en-US"/>
          </a:p>
        </p:txBody>
      </p:sp>
    </p:spTree>
    <p:extLst>
      <p:ext uri="{BB962C8B-B14F-4D97-AF65-F5344CB8AC3E}">
        <p14:creationId xmlns:p14="http://schemas.microsoft.com/office/powerpoint/2010/main" val="1441519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5B5D7B-EB6B-4764-9926-B00067E1F3C0}" type="slidenum">
              <a:rPr lang="en-US" smtClean="0"/>
              <a:pPr>
                <a:defRPr/>
              </a:pPr>
              <a:t>22</a:t>
            </a:fld>
            <a:endParaRPr lang="en-US"/>
          </a:p>
        </p:txBody>
      </p:sp>
    </p:spTree>
    <p:extLst>
      <p:ext uri="{BB962C8B-B14F-4D97-AF65-F5344CB8AC3E}">
        <p14:creationId xmlns:p14="http://schemas.microsoft.com/office/powerpoint/2010/main" val="1423146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5B5D7B-EB6B-4764-9926-B00067E1F3C0}" type="slidenum">
              <a:rPr lang="en-US" smtClean="0"/>
              <a:pPr>
                <a:defRPr/>
              </a:pPr>
              <a:t>30</a:t>
            </a:fld>
            <a:endParaRPr lang="en-US"/>
          </a:p>
        </p:txBody>
      </p:sp>
    </p:spTree>
    <p:extLst>
      <p:ext uri="{BB962C8B-B14F-4D97-AF65-F5344CB8AC3E}">
        <p14:creationId xmlns:p14="http://schemas.microsoft.com/office/powerpoint/2010/main" val="6553396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875B5D7B-EB6B-4764-9926-B00067E1F3C0}" type="slidenum">
              <a:rPr lang="en-US" smtClean="0"/>
              <a:pPr>
                <a:defRPr/>
              </a:pPr>
              <a:t>31</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5B5D7B-EB6B-4764-9926-B00067E1F3C0}" type="slidenum">
              <a:rPr lang="en-US" smtClean="0"/>
              <a:pPr>
                <a:defRPr/>
              </a:pPr>
              <a:t>39</a:t>
            </a:fld>
            <a:endParaRPr lang="en-US"/>
          </a:p>
        </p:txBody>
      </p:sp>
    </p:spTree>
    <p:extLst>
      <p:ext uri="{BB962C8B-B14F-4D97-AF65-F5344CB8AC3E}">
        <p14:creationId xmlns:p14="http://schemas.microsoft.com/office/powerpoint/2010/main" val="3375931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5B5D7B-EB6B-4764-9926-B00067E1F3C0}" type="slidenum">
              <a:rPr lang="en-US" smtClean="0"/>
              <a:pPr>
                <a:defRPr/>
              </a:pPr>
              <a:t>50</a:t>
            </a:fld>
            <a:endParaRPr lang="en-US"/>
          </a:p>
        </p:txBody>
      </p:sp>
    </p:spTree>
    <p:extLst>
      <p:ext uri="{BB962C8B-B14F-4D97-AF65-F5344CB8AC3E}">
        <p14:creationId xmlns:p14="http://schemas.microsoft.com/office/powerpoint/2010/main" val="4032363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https://www.iponepal.gov.np/index.php</a:t>
            </a:r>
          </a:p>
        </p:txBody>
      </p:sp>
      <p:sp>
        <p:nvSpPr>
          <p:cNvPr id="4" name="Slide Number Placeholder 3"/>
          <p:cNvSpPr>
            <a:spLocks noGrp="1"/>
          </p:cNvSpPr>
          <p:nvPr>
            <p:ph type="sldNum" sz="quarter" idx="5"/>
          </p:nvPr>
        </p:nvSpPr>
        <p:spPr/>
        <p:txBody>
          <a:bodyPr/>
          <a:lstStyle/>
          <a:p>
            <a:pPr>
              <a:defRPr/>
            </a:pPr>
            <a:fld id="{875B5D7B-EB6B-4764-9926-B00067E1F3C0}" type="slidenum">
              <a:rPr lang="en-US" smtClean="0"/>
              <a:pPr>
                <a:defRPr/>
              </a:pPr>
              <a:t>51</a:t>
            </a:fld>
            <a:endParaRPr lang="en-US"/>
          </a:p>
        </p:txBody>
      </p:sp>
    </p:spTree>
    <p:extLst>
      <p:ext uri="{BB962C8B-B14F-4D97-AF65-F5344CB8AC3E}">
        <p14:creationId xmlns:p14="http://schemas.microsoft.com/office/powerpoint/2010/main" val="1028190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https://www.iponepal.gov.np/index.php</a:t>
            </a:r>
          </a:p>
        </p:txBody>
      </p:sp>
      <p:sp>
        <p:nvSpPr>
          <p:cNvPr id="4" name="Slide Number Placeholder 3"/>
          <p:cNvSpPr>
            <a:spLocks noGrp="1"/>
          </p:cNvSpPr>
          <p:nvPr>
            <p:ph type="sldNum" sz="quarter" idx="5"/>
          </p:nvPr>
        </p:nvSpPr>
        <p:spPr/>
        <p:txBody>
          <a:bodyPr/>
          <a:lstStyle/>
          <a:p>
            <a:pPr>
              <a:defRPr/>
            </a:pPr>
            <a:fld id="{875B5D7B-EB6B-4764-9926-B00067E1F3C0}" type="slidenum">
              <a:rPr lang="en-US" smtClean="0"/>
              <a:pPr>
                <a:defRPr/>
              </a:pPr>
              <a:t>53</a:t>
            </a:fld>
            <a:endParaRPr lang="en-US"/>
          </a:p>
        </p:txBody>
      </p:sp>
    </p:spTree>
    <p:extLst>
      <p:ext uri="{BB962C8B-B14F-4D97-AF65-F5344CB8AC3E}">
        <p14:creationId xmlns:p14="http://schemas.microsoft.com/office/powerpoint/2010/main" val="11473887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https://www.iponepal.gov.np/index.php</a:t>
            </a:r>
          </a:p>
        </p:txBody>
      </p:sp>
      <p:sp>
        <p:nvSpPr>
          <p:cNvPr id="4" name="Slide Number Placeholder 3"/>
          <p:cNvSpPr>
            <a:spLocks noGrp="1"/>
          </p:cNvSpPr>
          <p:nvPr>
            <p:ph type="sldNum" sz="quarter" idx="5"/>
          </p:nvPr>
        </p:nvSpPr>
        <p:spPr/>
        <p:txBody>
          <a:bodyPr/>
          <a:lstStyle/>
          <a:p>
            <a:pPr>
              <a:defRPr/>
            </a:pPr>
            <a:fld id="{875B5D7B-EB6B-4764-9926-B00067E1F3C0}" type="slidenum">
              <a:rPr lang="en-US" smtClean="0"/>
              <a:pPr>
                <a:defRPr/>
              </a:pPr>
              <a:t>54</a:t>
            </a:fld>
            <a:endParaRPr lang="en-US"/>
          </a:p>
        </p:txBody>
      </p:sp>
    </p:spTree>
    <p:extLst>
      <p:ext uri="{BB962C8B-B14F-4D97-AF65-F5344CB8AC3E}">
        <p14:creationId xmlns:p14="http://schemas.microsoft.com/office/powerpoint/2010/main" val="2779058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body" idx="1"/>
          </p:nvPr>
        </p:nvSpPr>
        <p:spPr>
          <a:ln/>
        </p:spPr>
        <p:txBody>
          <a:bodyPr/>
          <a:lstStyle/>
          <a:p>
            <a:endParaRPr lang="en-US"/>
          </a:p>
        </p:txBody>
      </p:sp>
      <p:sp>
        <p:nvSpPr>
          <p:cNvPr id="7171" name="Rectangle 3"/>
          <p:cNvSpPr>
            <a:spLocks noGrp="1" noRot="1" noChangeAspect="1" noChangeArrowheads="1" noTextEdit="1"/>
          </p:cNvSpPr>
          <p:nvPr>
            <p:ph type="sldImg"/>
          </p:nvPr>
        </p:nvSpPr>
        <p:spPr>
          <a:xfrm>
            <a:off x="1150938" y="692150"/>
            <a:ext cx="4556125" cy="3416300"/>
          </a:xfrm>
          <a:ln cap="flat"/>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https://www.iponepal.gov.np/index.php</a:t>
            </a:r>
          </a:p>
        </p:txBody>
      </p:sp>
      <p:sp>
        <p:nvSpPr>
          <p:cNvPr id="4" name="Slide Number Placeholder 3"/>
          <p:cNvSpPr>
            <a:spLocks noGrp="1"/>
          </p:cNvSpPr>
          <p:nvPr>
            <p:ph type="sldNum" sz="quarter" idx="5"/>
          </p:nvPr>
        </p:nvSpPr>
        <p:spPr/>
        <p:txBody>
          <a:bodyPr/>
          <a:lstStyle/>
          <a:p>
            <a:pPr>
              <a:defRPr/>
            </a:pPr>
            <a:fld id="{875B5D7B-EB6B-4764-9926-B00067E1F3C0}" type="slidenum">
              <a:rPr lang="en-US" smtClean="0"/>
              <a:pPr>
                <a:defRPr/>
              </a:pPr>
              <a:t>55</a:t>
            </a:fld>
            <a:endParaRPr lang="en-US"/>
          </a:p>
        </p:txBody>
      </p:sp>
    </p:spTree>
    <p:extLst>
      <p:ext uri="{BB962C8B-B14F-4D97-AF65-F5344CB8AC3E}">
        <p14:creationId xmlns:p14="http://schemas.microsoft.com/office/powerpoint/2010/main" val="31355188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https://www.iponepal.gov.np/index.php</a:t>
            </a:r>
          </a:p>
        </p:txBody>
      </p:sp>
      <p:sp>
        <p:nvSpPr>
          <p:cNvPr id="4" name="Slide Number Placeholder 3"/>
          <p:cNvSpPr>
            <a:spLocks noGrp="1"/>
          </p:cNvSpPr>
          <p:nvPr>
            <p:ph type="sldNum" sz="quarter" idx="5"/>
          </p:nvPr>
        </p:nvSpPr>
        <p:spPr/>
        <p:txBody>
          <a:bodyPr/>
          <a:lstStyle/>
          <a:p>
            <a:pPr>
              <a:defRPr/>
            </a:pPr>
            <a:fld id="{875B5D7B-EB6B-4764-9926-B00067E1F3C0}" type="slidenum">
              <a:rPr lang="en-US" smtClean="0"/>
              <a:pPr>
                <a:defRPr/>
              </a:pPr>
              <a:t>56</a:t>
            </a:fld>
            <a:endParaRPr lang="en-US"/>
          </a:p>
        </p:txBody>
      </p:sp>
    </p:spTree>
    <p:extLst>
      <p:ext uri="{BB962C8B-B14F-4D97-AF65-F5344CB8AC3E}">
        <p14:creationId xmlns:p14="http://schemas.microsoft.com/office/powerpoint/2010/main" val="5677142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https://www.iponepal.gov.np/index.php</a:t>
            </a:r>
          </a:p>
        </p:txBody>
      </p:sp>
      <p:sp>
        <p:nvSpPr>
          <p:cNvPr id="4" name="Slide Number Placeholder 3"/>
          <p:cNvSpPr>
            <a:spLocks noGrp="1"/>
          </p:cNvSpPr>
          <p:nvPr>
            <p:ph type="sldNum" sz="quarter" idx="5"/>
          </p:nvPr>
        </p:nvSpPr>
        <p:spPr/>
        <p:txBody>
          <a:bodyPr/>
          <a:lstStyle/>
          <a:p>
            <a:pPr>
              <a:defRPr/>
            </a:pPr>
            <a:fld id="{875B5D7B-EB6B-4764-9926-B00067E1F3C0}" type="slidenum">
              <a:rPr lang="en-US" smtClean="0"/>
              <a:pPr>
                <a:defRPr/>
              </a:pPr>
              <a:t>57</a:t>
            </a:fld>
            <a:endParaRPr lang="en-US"/>
          </a:p>
        </p:txBody>
      </p:sp>
    </p:spTree>
    <p:extLst>
      <p:ext uri="{BB962C8B-B14F-4D97-AF65-F5344CB8AC3E}">
        <p14:creationId xmlns:p14="http://schemas.microsoft.com/office/powerpoint/2010/main" val="6888719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https://www.iponepal.gov.np/index.php</a:t>
            </a:r>
          </a:p>
        </p:txBody>
      </p:sp>
      <p:sp>
        <p:nvSpPr>
          <p:cNvPr id="4" name="Slide Number Placeholder 3"/>
          <p:cNvSpPr>
            <a:spLocks noGrp="1"/>
          </p:cNvSpPr>
          <p:nvPr>
            <p:ph type="sldNum" sz="quarter" idx="5"/>
          </p:nvPr>
        </p:nvSpPr>
        <p:spPr/>
        <p:txBody>
          <a:bodyPr/>
          <a:lstStyle/>
          <a:p>
            <a:pPr>
              <a:defRPr/>
            </a:pPr>
            <a:fld id="{875B5D7B-EB6B-4764-9926-B00067E1F3C0}" type="slidenum">
              <a:rPr lang="en-US" smtClean="0"/>
              <a:pPr>
                <a:defRPr/>
              </a:pPr>
              <a:t>58</a:t>
            </a:fld>
            <a:endParaRPr lang="en-US"/>
          </a:p>
        </p:txBody>
      </p:sp>
    </p:spTree>
    <p:extLst>
      <p:ext uri="{BB962C8B-B14F-4D97-AF65-F5344CB8AC3E}">
        <p14:creationId xmlns:p14="http://schemas.microsoft.com/office/powerpoint/2010/main" val="26184065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http://nepalcopyright.gov.np/</a:t>
            </a:r>
          </a:p>
        </p:txBody>
      </p:sp>
      <p:sp>
        <p:nvSpPr>
          <p:cNvPr id="4" name="Slide Number Placeholder 3"/>
          <p:cNvSpPr>
            <a:spLocks noGrp="1"/>
          </p:cNvSpPr>
          <p:nvPr>
            <p:ph type="sldNum" sz="quarter" idx="5"/>
          </p:nvPr>
        </p:nvSpPr>
        <p:spPr/>
        <p:txBody>
          <a:bodyPr/>
          <a:lstStyle/>
          <a:p>
            <a:pPr>
              <a:defRPr/>
            </a:pPr>
            <a:fld id="{875B5D7B-EB6B-4764-9926-B00067E1F3C0}" type="slidenum">
              <a:rPr lang="en-US" smtClean="0"/>
              <a:pPr>
                <a:defRPr/>
              </a:pPr>
              <a:t>60</a:t>
            </a:fld>
            <a:endParaRPr lang="en-US"/>
          </a:p>
        </p:txBody>
      </p:sp>
    </p:spTree>
    <p:extLst>
      <p:ext uri="{BB962C8B-B14F-4D97-AF65-F5344CB8AC3E}">
        <p14:creationId xmlns:p14="http://schemas.microsoft.com/office/powerpoint/2010/main" val="22826759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body" idx="1"/>
          </p:nvPr>
        </p:nvSpPr>
        <p:spPr>
          <a:ln/>
        </p:spPr>
        <p:txBody>
          <a:bodyPr/>
          <a:lstStyle/>
          <a:p>
            <a:endParaRPr lang="en-US"/>
          </a:p>
        </p:txBody>
      </p:sp>
      <p:sp>
        <p:nvSpPr>
          <p:cNvPr id="17411" name="Rectangle 3"/>
          <p:cNvSpPr>
            <a:spLocks noGrp="1" noRot="1" noChangeAspect="1" noChangeArrowheads="1" noTextEdit="1"/>
          </p:cNvSpPr>
          <p:nvPr>
            <p:ph type="sldImg"/>
          </p:nvPr>
        </p:nvSpPr>
        <p:spPr>
          <a:xfrm>
            <a:off x="1150938" y="692150"/>
            <a:ext cx="4556125" cy="3416300"/>
          </a:xfrm>
          <a:ln cap="flat"/>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body" idx="1"/>
          </p:nvPr>
        </p:nvSpPr>
        <p:spPr>
          <a:ln/>
        </p:spPr>
        <p:txBody>
          <a:bodyPr/>
          <a:lstStyle/>
          <a:p>
            <a:endParaRPr lang="en-US"/>
          </a:p>
        </p:txBody>
      </p:sp>
      <p:sp>
        <p:nvSpPr>
          <p:cNvPr id="17411" name="Rectangle 3"/>
          <p:cNvSpPr>
            <a:spLocks noGrp="1" noRot="1" noChangeAspect="1" noChangeArrowheads="1" noTextEdit="1"/>
          </p:cNvSpPr>
          <p:nvPr>
            <p:ph type="sldImg"/>
          </p:nvPr>
        </p:nvSpPr>
        <p:spPr>
          <a:xfrm>
            <a:off x="1150938" y="692150"/>
            <a:ext cx="4556125" cy="3416300"/>
          </a:xfrm>
          <a:ln cap="flat"/>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5B5D7B-EB6B-4764-9926-B00067E1F3C0}" type="slidenum">
              <a:rPr lang="en-US" smtClean="0"/>
              <a:pPr>
                <a:defRPr/>
              </a:pPr>
              <a:t>67</a:t>
            </a:fld>
            <a:endParaRPr lang="en-US"/>
          </a:p>
        </p:txBody>
      </p:sp>
    </p:spTree>
    <p:extLst>
      <p:ext uri="{BB962C8B-B14F-4D97-AF65-F5344CB8AC3E}">
        <p14:creationId xmlns:p14="http://schemas.microsoft.com/office/powerpoint/2010/main" val="18081132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875B5D7B-EB6B-4764-9926-B00067E1F3C0}" type="slidenum">
              <a:rPr lang="en-US" smtClean="0"/>
              <a:pPr>
                <a:defRPr/>
              </a:pPr>
              <a:t>68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875B5D7B-EB6B-4764-9926-B00067E1F3C0}" type="slidenum">
              <a:rPr lang="en-US" smtClean="0"/>
              <a:pPr>
                <a:defRPr/>
              </a:pPr>
              <a:t>70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body" idx="1"/>
          </p:nvPr>
        </p:nvSpPr>
        <p:spPr>
          <a:ln/>
        </p:spPr>
        <p:txBody>
          <a:bodyPr/>
          <a:lstStyle/>
          <a:p>
            <a:endParaRPr lang="en-US" dirty="0"/>
          </a:p>
        </p:txBody>
      </p:sp>
      <p:sp>
        <p:nvSpPr>
          <p:cNvPr id="7171" name="Rectangle 3"/>
          <p:cNvSpPr>
            <a:spLocks noGrp="1" noRot="1" noChangeAspect="1" noChangeArrowheads="1" noTextEdit="1"/>
          </p:cNvSpPr>
          <p:nvPr>
            <p:ph type="sldImg"/>
          </p:nvPr>
        </p:nvSpPr>
        <p:spPr>
          <a:xfrm>
            <a:off x="1150938" y="692150"/>
            <a:ext cx="4556125" cy="3416300"/>
          </a:xfrm>
          <a:ln cap="flat"/>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875B5D7B-EB6B-4764-9926-B00067E1F3C0}" type="slidenum">
              <a:rPr lang="en-US" smtClean="0"/>
              <a:pPr>
                <a:defRPr/>
              </a:pPr>
              <a:t>71</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875B5D7B-EB6B-4764-9926-B00067E1F3C0}" type="slidenum">
              <a:rPr lang="en-US" smtClean="0"/>
              <a:pPr>
                <a:defRPr/>
              </a:pPr>
              <a:t>72</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875B5D7B-EB6B-4764-9926-B00067E1F3C0}" type="slidenum">
              <a:rPr lang="en-US" smtClean="0"/>
              <a:pPr>
                <a:defRPr/>
              </a:pPr>
              <a:t>76</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875B5D7B-EB6B-4764-9926-B00067E1F3C0}" type="slidenum">
              <a:rPr lang="en-US" smtClean="0"/>
              <a:pPr>
                <a:defRPr/>
              </a:pPr>
              <a:t>77</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875B5D7B-EB6B-4764-9926-B00067E1F3C0}" type="slidenum">
              <a:rPr lang="en-US" smtClean="0"/>
              <a:pPr>
                <a:defRPr/>
              </a:pPr>
              <a:t>78</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875B5D7B-EB6B-4764-9926-B00067E1F3C0}" type="slidenum">
              <a:rPr lang="en-US" smtClean="0"/>
              <a:pPr>
                <a:defRPr/>
              </a:pPr>
              <a:t>79</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5B5D7B-EB6B-4764-9926-B00067E1F3C0}" type="slidenum">
              <a:rPr lang="en-US" smtClean="0"/>
              <a:pPr>
                <a:defRPr/>
              </a:pPr>
              <a:t>80</a:t>
            </a:fld>
            <a:endParaRPr lang="en-US"/>
          </a:p>
        </p:txBody>
      </p:sp>
    </p:spTree>
    <p:extLst>
      <p:ext uri="{BB962C8B-B14F-4D97-AF65-F5344CB8AC3E}">
        <p14:creationId xmlns:p14="http://schemas.microsoft.com/office/powerpoint/2010/main" val="31732212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875B5D7B-EB6B-4764-9926-B00067E1F3C0}" type="slidenum">
              <a:rPr lang="en-US" smtClean="0"/>
              <a:pPr>
                <a:defRPr/>
              </a:pPr>
              <a:t>81</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body" idx="1"/>
          </p:nvPr>
        </p:nvSpPr>
        <p:spPr>
          <a:ln/>
        </p:spPr>
        <p:txBody>
          <a:bodyPr/>
          <a:lstStyle/>
          <a:p>
            <a:endParaRPr lang="en-US"/>
          </a:p>
        </p:txBody>
      </p:sp>
      <p:sp>
        <p:nvSpPr>
          <p:cNvPr id="22531" name="Rectangle 3"/>
          <p:cNvSpPr>
            <a:spLocks noGrp="1" noRot="1" noChangeAspect="1" noChangeArrowheads="1" noTextEdit="1"/>
          </p:cNvSpPr>
          <p:nvPr>
            <p:ph type="sldImg"/>
          </p:nvPr>
        </p:nvSpPr>
        <p:spPr>
          <a:xfrm>
            <a:off x="1150938" y="692150"/>
            <a:ext cx="4556125" cy="3416300"/>
          </a:xfrm>
          <a:ln cap="flat"/>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body" idx="1"/>
          </p:nvPr>
        </p:nvSpPr>
        <p:spPr>
          <a:ln/>
        </p:spPr>
        <p:txBody>
          <a:bodyPr/>
          <a:lstStyle/>
          <a:p>
            <a:endParaRPr lang="en-US"/>
          </a:p>
        </p:txBody>
      </p:sp>
      <p:sp>
        <p:nvSpPr>
          <p:cNvPr id="7171" name="Rectangle 3"/>
          <p:cNvSpPr>
            <a:spLocks noGrp="1" noRot="1" noChangeAspect="1" noChangeArrowheads="1" noTextEdit="1"/>
          </p:cNvSpPr>
          <p:nvPr>
            <p:ph type="sldImg"/>
          </p:nvPr>
        </p:nvSpPr>
        <p:spPr>
          <a:xfrm>
            <a:off x="1150938" y="692150"/>
            <a:ext cx="4556125" cy="3416300"/>
          </a:xfrm>
          <a:ln cap="flat"/>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body" idx="1"/>
          </p:nvPr>
        </p:nvSpPr>
        <p:spPr>
          <a:ln/>
        </p:spPr>
        <p:txBody>
          <a:bodyPr/>
          <a:lstStyle/>
          <a:p>
            <a:endParaRPr lang="en-US" dirty="0"/>
          </a:p>
        </p:txBody>
      </p:sp>
      <p:sp>
        <p:nvSpPr>
          <p:cNvPr id="9219" name="Rectangle 3"/>
          <p:cNvSpPr>
            <a:spLocks noGrp="1" noRot="1" noChangeAspect="1" noChangeArrowheads="1" noTextEdit="1"/>
          </p:cNvSpPr>
          <p:nvPr>
            <p:ph type="sldImg"/>
          </p:nvPr>
        </p:nvSpPr>
        <p:spPr>
          <a:xfrm>
            <a:off x="1150938" y="692150"/>
            <a:ext cx="4556125" cy="3416300"/>
          </a:xfrm>
          <a:ln cap="flat"/>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5B5D7B-EB6B-4764-9926-B00067E1F3C0}" type="slidenum">
              <a:rPr lang="en-US" smtClean="0"/>
              <a:pPr>
                <a:defRPr/>
              </a:pPr>
              <a:t>12</a:t>
            </a:fld>
            <a:endParaRPr lang="en-US"/>
          </a:p>
        </p:txBody>
      </p:sp>
    </p:spTree>
    <p:extLst>
      <p:ext uri="{BB962C8B-B14F-4D97-AF65-F5344CB8AC3E}">
        <p14:creationId xmlns:p14="http://schemas.microsoft.com/office/powerpoint/2010/main" val="3490162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body" idx="1"/>
          </p:nvPr>
        </p:nvSpPr>
        <p:spPr>
          <a:ln/>
        </p:spPr>
        <p:txBody>
          <a:bodyPr/>
          <a:lstStyle/>
          <a:p>
            <a:endParaRPr lang="en-US"/>
          </a:p>
        </p:txBody>
      </p:sp>
      <p:sp>
        <p:nvSpPr>
          <p:cNvPr id="9219" name="Rectangle 3"/>
          <p:cNvSpPr>
            <a:spLocks noGrp="1" noRot="1" noChangeAspect="1" noChangeArrowheads="1" noTextEdit="1"/>
          </p:cNvSpPr>
          <p:nvPr>
            <p:ph type="sldImg"/>
          </p:nvPr>
        </p:nvSpPr>
        <p:spPr>
          <a:xfrm>
            <a:off x="1150938" y="692150"/>
            <a:ext cx="4556125" cy="3416300"/>
          </a:xfrm>
          <a:ln cap="flat"/>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5B5D7B-EB6B-4764-9926-B00067E1F3C0}" type="slidenum">
              <a:rPr lang="en-US" smtClean="0"/>
              <a:pPr>
                <a:defRPr/>
              </a:pPr>
              <a:t>15</a:t>
            </a:fld>
            <a:endParaRPr lang="en-US"/>
          </a:p>
        </p:txBody>
      </p:sp>
    </p:spTree>
    <p:extLst>
      <p:ext uri="{BB962C8B-B14F-4D97-AF65-F5344CB8AC3E}">
        <p14:creationId xmlns:p14="http://schemas.microsoft.com/office/powerpoint/2010/main" val="948236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body" idx="1"/>
          </p:nvPr>
        </p:nvSpPr>
        <p:spPr>
          <a:ln/>
        </p:spPr>
        <p:txBody>
          <a:bodyPr/>
          <a:lstStyle/>
          <a:p>
            <a:endParaRPr lang="en-US"/>
          </a:p>
        </p:txBody>
      </p:sp>
      <p:sp>
        <p:nvSpPr>
          <p:cNvPr id="9219" name="Rectangle 3"/>
          <p:cNvSpPr>
            <a:spLocks noGrp="1" noRot="1" noChangeAspect="1" noChangeArrowheads="1" noTextEdit="1"/>
          </p:cNvSpPr>
          <p:nvPr>
            <p:ph type="sldImg"/>
          </p:nvPr>
        </p:nvSpPr>
        <p:spPr>
          <a:xfrm>
            <a:off x="1150938" y="692150"/>
            <a:ext cx="4556125" cy="3416300"/>
          </a:xfrm>
          <a:ln cap="flat"/>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0" y="6320054"/>
            <a:ext cx="9141619" cy="6400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ctr">
              <a:lnSpc>
                <a:spcPct val="85000"/>
              </a:lnSpc>
              <a:defRPr sz="8000" spc="-50" baseline="0">
                <a:solidFill>
                  <a:schemeClr val="tx1">
                    <a:lumMod val="85000"/>
                    <a:lumOff val="15000"/>
                  </a:schemeClr>
                </a:solidFill>
              </a:defRPr>
            </a:lvl1pPr>
          </a:lstStyle>
          <a:p>
            <a:r>
              <a:rPr lang="en-US" dirty="0"/>
              <a:t>Click to edit Master title style</a:t>
            </a:r>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83310640-6119-4449-B2E0-6D24E45D9CA3}" type="slidenum">
              <a:rPr lang="en-US" smtClean="0"/>
              <a:pPr>
                <a:defRPr/>
              </a:pPr>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05535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4B22A165-353E-4E2F-BF00-399CE5D5A14C}" type="slidenum">
              <a:rPr lang="en-US" smtClean="0"/>
              <a:pPr>
                <a:defRPr/>
              </a:pPr>
              <a:t>‹#›</a:t>
            </a:fld>
            <a:endParaRPr lang="en-US"/>
          </a:p>
        </p:txBody>
      </p:sp>
    </p:spTree>
    <p:extLst>
      <p:ext uri="{BB962C8B-B14F-4D97-AF65-F5344CB8AC3E}">
        <p14:creationId xmlns:p14="http://schemas.microsoft.com/office/powerpoint/2010/main" val="934769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09B01C-79C9-4DC2-AF26-6F17AE96017A}"/>
              </a:ext>
            </a:extLst>
          </p:cNvPr>
          <p:cNvSpPr/>
          <p:nvPr userDrawn="1"/>
        </p:nvSpPr>
        <p:spPr>
          <a:xfrm>
            <a:off x="0" y="6400303"/>
            <a:ext cx="9144001" cy="457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2" name="Rectangle 11">
            <a:extLst>
              <a:ext uri="{FF2B5EF4-FFF2-40B4-BE49-F238E27FC236}">
                <a16:creationId xmlns:a16="http://schemas.microsoft.com/office/drawing/2014/main" id="{0650F080-38D0-48DA-840C-2351F2B663CC}"/>
              </a:ext>
            </a:extLst>
          </p:cNvPr>
          <p:cNvSpPr/>
          <p:nvPr userDrawn="1"/>
        </p:nvSpPr>
        <p:spPr>
          <a:xfrm>
            <a:off x="0" y="6333818"/>
            <a:ext cx="9144001" cy="6599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hasCustomPrompt="1"/>
          </p:nvPr>
        </p:nvSpPr>
        <p:spPr>
          <a:xfrm>
            <a:off x="6543675" y="412302"/>
            <a:ext cx="1971675" cy="5759898"/>
          </a:xfrm>
        </p:spPr>
        <p:txBody>
          <a:bodyPr vert="eaVert"/>
          <a:lstStyle>
            <a:lvl1pPr>
              <a:defRPr b="1"/>
            </a:lvl1pPr>
          </a:lstStyle>
          <a:p>
            <a:r>
              <a:rPr lang="en-US" dirty="0"/>
              <a:t>Click to </a:t>
            </a:r>
            <a:r>
              <a:rPr lang="en-US" dirty="0" err="1"/>
              <a:t>ebdit</a:t>
            </a:r>
            <a:r>
              <a:rPr lang="en-US" dirty="0"/>
              <a:t> Master title style</a:t>
            </a:r>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B143F93A-DDAF-4CA2-AD24-FE497280D121}" type="slidenum">
              <a:rPr lang="en-US" smtClean="0"/>
              <a:pPr>
                <a:defRPr/>
              </a:pPr>
              <a:t>‹#›</a:t>
            </a:fld>
            <a:endParaRPr lang="en-US"/>
          </a:p>
        </p:txBody>
      </p:sp>
    </p:spTree>
    <p:extLst>
      <p:ext uri="{BB962C8B-B14F-4D97-AF65-F5344CB8AC3E}">
        <p14:creationId xmlns:p14="http://schemas.microsoft.com/office/powerpoint/2010/main" val="4224266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A4BA128F-C9F6-4B51-8AD2-0CD5C04B925D}" type="slidenum">
              <a:rPr lang="en-US" smtClean="0"/>
              <a:pPr>
                <a:defRPr/>
              </a:pPr>
              <a:t>‹#›</a:t>
            </a:fld>
            <a:endParaRPr lang="en-US"/>
          </a:p>
        </p:txBody>
      </p:sp>
    </p:spTree>
    <p:extLst>
      <p:ext uri="{BB962C8B-B14F-4D97-AF65-F5344CB8AC3E}">
        <p14:creationId xmlns:p14="http://schemas.microsoft.com/office/powerpoint/2010/main" val="3162438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75E1DFA-6010-4FAB-A78E-16FBA293B3CD}"/>
              </a:ext>
            </a:extLst>
          </p:cNvPr>
          <p:cNvSpPr/>
          <p:nvPr userDrawn="1"/>
        </p:nvSpPr>
        <p:spPr>
          <a:xfrm>
            <a:off x="0" y="6400303"/>
            <a:ext cx="9144001" cy="457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1" name="Rectangle 10">
            <a:extLst>
              <a:ext uri="{FF2B5EF4-FFF2-40B4-BE49-F238E27FC236}">
                <a16:creationId xmlns:a16="http://schemas.microsoft.com/office/drawing/2014/main" id="{073606BD-886C-4A2B-9211-9D3299F2D9FC}"/>
              </a:ext>
            </a:extLst>
          </p:cNvPr>
          <p:cNvSpPr/>
          <p:nvPr userDrawn="1"/>
        </p:nvSpPr>
        <p:spPr>
          <a:xfrm>
            <a:off x="0" y="6333818"/>
            <a:ext cx="9144001" cy="6599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1">
                <a:solidFill>
                  <a:schemeClr val="tx1">
                    <a:lumMod val="85000"/>
                    <a:lumOff val="15000"/>
                  </a:schemeClr>
                </a:solidFill>
              </a:defRPr>
            </a:lvl1pPr>
          </a:lstStyle>
          <a:p>
            <a:r>
              <a:rPr lang="en-US" dirty="0"/>
              <a:t>Click to edit Master title style</a:t>
            </a:r>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7917DA08-88A7-44A4-88EB-BEFC711C467F}" type="slidenum">
              <a:rPr lang="en-US" smtClean="0"/>
              <a:pPr>
                <a:defRPr/>
              </a:pPr>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44670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F09C457E-B627-49CC-8D32-085D7FBF27A8}" type="slidenum">
              <a:rPr lang="en-US" smtClean="0"/>
              <a:pPr>
                <a:defRPr/>
              </a:pPr>
              <a:t>‹#›</a:t>
            </a:fld>
            <a:endParaRPr lang="en-US"/>
          </a:p>
        </p:txBody>
      </p:sp>
    </p:spTree>
    <p:extLst>
      <p:ext uri="{BB962C8B-B14F-4D97-AF65-F5344CB8AC3E}">
        <p14:creationId xmlns:p14="http://schemas.microsoft.com/office/powerpoint/2010/main" val="2298266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lvl1pPr>
              <a:defRPr b="1"/>
            </a:lvl1pPr>
          </a:lstStyle>
          <a:p>
            <a:r>
              <a:rPr lang="en-US" dirty="0"/>
              <a:t>Click to edit Master title style</a:t>
            </a:r>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D67E2158-BF3E-477B-8CEF-EC93C77D5E97}" type="slidenum">
              <a:rPr lang="en-US" smtClean="0"/>
              <a:pPr>
                <a:defRPr/>
              </a:pPr>
              <a:t>‹#›</a:t>
            </a:fld>
            <a:endParaRPr lang="en-US"/>
          </a:p>
        </p:txBody>
      </p:sp>
    </p:spTree>
    <p:extLst>
      <p:ext uri="{BB962C8B-B14F-4D97-AF65-F5344CB8AC3E}">
        <p14:creationId xmlns:p14="http://schemas.microsoft.com/office/powerpoint/2010/main" val="34796532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D3933F82-9CB1-454C-83B0-714B72DD90E9}" type="slidenum">
              <a:rPr lang="en-US" smtClean="0"/>
              <a:pPr>
                <a:defRPr/>
              </a:pPr>
              <a:t>‹#›</a:t>
            </a:fld>
            <a:endParaRPr lang="en-US"/>
          </a:p>
        </p:txBody>
      </p:sp>
    </p:spTree>
    <p:extLst>
      <p:ext uri="{BB962C8B-B14F-4D97-AF65-F5344CB8AC3E}">
        <p14:creationId xmlns:p14="http://schemas.microsoft.com/office/powerpoint/2010/main" val="3098745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C84EE11-156A-4E49-B922-DEAB3FDCBA39}"/>
              </a:ext>
            </a:extLst>
          </p:cNvPr>
          <p:cNvSpPr/>
          <p:nvPr userDrawn="1"/>
        </p:nvSpPr>
        <p:spPr>
          <a:xfrm>
            <a:off x="0" y="6367711"/>
            <a:ext cx="9144001" cy="457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7" name="Date Placeholder 6"/>
          <p:cNvSpPr>
            <a:spLocks noGrp="1"/>
          </p:cNvSpPr>
          <p:nvPr>
            <p:ph type="dt" sz="half" idx="10"/>
          </p:nvPr>
        </p:nvSpPr>
        <p:spPr/>
        <p:txBody>
          <a:bodyPr/>
          <a:lstStyle/>
          <a:p>
            <a:pPr>
              <a:defRPr/>
            </a:pPr>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endParaRPr lang="en-US" dirty="0"/>
          </a:p>
        </p:txBody>
      </p:sp>
      <p:sp>
        <p:nvSpPr>
          <p:cNvPr id="9" name="Slide Number Placeholder 8"/>
          <p:cNvSpPr>
            <a:spLocks noGrp="1"/>
          </p:cNvSpPr>
          <p:nvPr>
            <p:ph type="sldNum" sz="quarter" idx="12"/>
          </p:nvPr>
        </p:nvSpPr>
        <p:spPr/>
        <p:txBody>
          <a:bodyPr/>
          <a:lstStyle/>
          <a:p>
            <a:pPr>
              <a:defRPr/>
            </a:pPr>
            <a:fld id="{172CEDEC-E7A6-4846-B5D5-D0BC8ABC68FE}" type="slidenum">
              <a:rPr lang="en-US" smtClean="0"/>
              <a:pPr>
                <a:defRPr/>
              </a:pPr>
              <a:t>‹#›</a:t>
            </a:fld>
            <a:endParaRPr lang="en-US"/>
          </a:p>
        </p:txBody>
      </p:sp>
      <p:sp>
        <p:nvSpPr>
          <p:cNvPr id="11" name="Rectangle 10">
            <a:extLst>
              <a:ext uri="{FF2B5EF4-FFF2-40B4-BE49-F238E27FC236}">
                <a16:creationId xmlns:a16="http://schemas.microsoft.com/office/drawing/2014/main" id="{280D2CB0-3F73-42D4-A3F5-0CD6B0C2BC6C}"/>
              </a:ext>
            </a:extLst>
          </p:cNvPr>
          <p:cNvSpPr/>
          <p:nvPr userDrawn="1"/>
        </p:nvSpPr>
        <p:spPr>
          <a:xfrm>
            <a:off x="0" y="6333818"/>
            <a:ext cx="9144001" cy="6599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43394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1">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3600450" y="731520"/>
            <a:ext cx="4869180" cy="5257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pPr>
              <a:defRPr/>
            </a:pPr>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pPr>
              <a:defRPr/>
            </a:pPr>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pPr>
              <a:defRPr/>
            </a:pPr>
            <a:fld id="{1728B508-6ABC-412D-949F-29319B3E01B7}" type="slidenum">
              <a:rPr lang="en-US" smtClean="0"/>
              <a:pPr>
                <a:defRPr/>
              </a:pPr>
              <a:t>‹#›</a:t>
            </a:fld>
            <a:endParaRPr lang="en-US"/>
          </a:p>
        </p:txBody>
      </p:sp>
    </p:spTree>
    <p:extLst>
      <p:ext uri="{BB962C8B-B14F-4D97-AF65-F5344CB8AC3E}">
        <p14:creationId xmlns:p14="http://schemas.microsoft.com/office/powerpoint/2010/main" val="1940394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5234"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accent6">
              <a:lumMod val="20000"/>
              <a:lumOff val="8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F09C457E-B627-49CC-8D32-085D7FBF27A8}" type="slidenum">
              <a:rPr lang="en-US" smtClean="0"/>
              <a:pPr>
                <a:defRPr/>
              </a:pPr>
              <a:t>‹#›</a:t>
            </a:fld>
            <a:endParaRPr lang="en-US"/>
          </a:p>
        </p:txBody>
      </p:sp>
    </p:spTree>
    <p:extLst>
      <p:ext uri="{BB962C8B-B14F-4D97-AF65-F5344CB8AC3E}">
        <p14:creationId xmlns:p14="http://schemas.microsoft.com/office/powerpoint/2010/main" val="2864228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6E84994-CF6E-4843-A8F3-25EB892134AD}"/>
              </a:ext>
            </a:extLst>
          </p:cNvPr>
          <p:cNvSpPr/>
          <p:nvPr userDrawn="1"/>
        </p:nvSpPr>
        <p:spPr>
          <a:xfrm>
            <a:off x="0" y="6447437"/>
            <a:ext cx="9144001" cy="457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7" name="Rectangle 6"/>
          <p:cNvSpPr/>
          <p:nvPr/>
        </p:nvSpPr>
        <p:spPr>
          <a:xfrm>
            <a:off x="0" y="6400800"/>
            <a:ext cx="9144001" cy="457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9" name="Rectangle 8"/>
          <p:cNvSpPr/>
          <p:nvPr/>
        </p:nvSpPr>
        <p:spPr>
          <a:xfrm>
            <a:off x="0" y="6334315"/>
            <a:ext cx="9144001" cy="6599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pPr>
              <a:defRPr/>
            </a:pPr>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pPr>
              <a:defRPr/>
            </a:pPr>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pPr>
              <a:defRPr/>
            </a:pPr>
            <a:fld id="{F09C457E-B627-49CC-8D32-085D7FBF27A8}" type="slidenum">
              <a:rPr lang="en-US" smtClean="0"/>
              <a:pPr>
                <a:defRPr/>
              </a:pPr>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B3290C8-11E5-4B7D-B6EB-E3BDFF1B5EA1}"/>
              </a:ext>
            </a:extLst>
          </p:cNvPr>
          <p:cNvSpPr/>
          <p:nvPr userDrawn="1"/>
        </p:nvSpPr>
        <p:spPr>
          <a:xfrm>
            <a:off x="0" y="6333818"/>
            <a:ext cx="9144001" cy="6599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29216442"/>
      </p:ext>
    </p:extLst>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Lst>
  <p:txStyles>
    <p:titleStyle>
      <a:lvl1pPr algn="ctr"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customXml" Target="../ink/ink2.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1.w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customXml" Target="../ink/ink3.xml"/><Relationship Id="rId7" Type="http://schemas.openxmlformats.org/officeDocument/2006/relationships/customXml" Target="../ink/ink6.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customXml" Target="../ink/ink5.xml"/><Relationship Id="rId5" Type="http://schemas.openxmlformats.org/officeDocument/2006/relationships/customXml" Target="../ink/ink4.xml"/><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7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idx="4294967295"/>
          </p:nvPr>
        </p:nvSpPr>
        <p:spPr>
          <a:xfrm>
            <a:off x="1507524" y="2458994"/>
            <a:ext cx="7203989" cy="729049"/>
          </a:xfrm>
          <a:noFill/>
          <a:ln/>
        </p:spPr>
        <p:txBody>
          <a:bodyPr>
            <a:normAutofit/>
          </a:bodyPr>
          <a:lstStyle/>
          <a:p>
            <a:pPr marL="0" lvl="0" indent="0" algn="r">
              <a:buNone/>
            </a:pPr>
            <a:r>
              <a:rPr lang="en-US" sz="4400" dirty="0">
                <a:solidFill>
                  <a:srgbClr val="572314"/>
                </a:solidFill>
                <a:effectLst>
                  <a:outerShdw blurRad="50000" dist="30000" dir="5400000" algn="tl" rotWithShape="0">
                    <a:srgbClr val="000000">
                      <a:alpha val="30000"/>
                    </a:srgbClr>
                  </a:outerShdw>
                </a:effectLst>
                <a:latin typeface="Tahoma" pitchFamily="34" charset="0"/>
                <a:ea typeface="Tahoma" pitchFamily="34" charset="0"/>
                <a:cs typeface="Tahoma" pitchFamily="34" charset="0"/>
              </a:rPr>
              <a:t>Managing Research Function</a:t>
            </a:r>
            <a:endParaRPr lang="en-US" sz="6600" dirty="0">
              <a:latin typeface="Calibri" pitchFamily="34" charset="0"/>
              <a:cs typeface="Calibri" pitchFamily="34" charset="0"/>
            </a:endParaRPr>
          </a:p>
        </p:txBody>
      </p:sp>
      <p:sp>
        <p:nvSpPr>
          <p:cNvPr id="5" name="Title 3"/>
          <p:cNvSpPr txBox="1">
            <a:spLocks/>
          </p:cNvSpPr>
          <p:nvPr/>
        </p:nvSpPr>
        <p:spPr>
          <a:xfrm>
            <a:off x="980077" y="966300"/>
            <a:ext cx="8003285" cy="1143000"/>
          </a:xfrm>
          <a:prstGeom prst="rect">
            <a:avLst/>
          </a:prstGeo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6000" i="0" u="none" strike="noStrike" kern="1200" cap="none" spc="0" normalizeH="0" baseline="0" noProof="0" dirty="0">
                <a:ln>
                  <a:noFill/>
                </a:ln>
                <a:solidFill>
                  <a:srgbClr val="572314"/>
                </a:solidFill>
                <a:effectLst>
                  <a:outerShdw blurRad="50000" dist="30000" dir="5400000" algn="tl" rotWithShape="0">
                    <a:srgbClr val="000000">
                      <a:alpha val="30000"/>
                    </a:srgbClr>
                  </a:outerShdw>
                </a:effectLst>
                <a:uLnTx/>
                <a:uFillTx/>
                <a:latin typeface="Tahoma" pitchFamily="34" charset="0"/>
                <a:ea typeface="Tahoma" pitchFamily="34" charset="0"/>
                <a:cs typeface="Tahoma" pitchFamily="34" charset="0"/>
              </a:rPr>
              <a:t>Managing Technology</a:t>
            </a:r>
            <a:endParaRPr kumimoji="0" lang="en-GB" sz="6000" i="0" u="none" strike="noStrike" kern="1200" cap="none" spc="0" normalizeH="0" baseline="0" noProof="0" dirty="0">
              <a:ln>
                <a:noFill/>
              </a:ln>
              <a:solidFill>
                <a:srgbClr val="572314"/>
              </a:solidFill>
              <a:effectLst>
                <a:outerShdw blurRad="50000" dist="30000" dir="5400000" algn="tl" rotWithShape="0">
                  <a:srgbClr val="000000">
                    <a:alpha val="30000"/>
                  </a:srgbClr>
                </a:outerShdw>
              </a:effectLst>
              <a:uLnTx/>
              <a:uFillTx/>
              <a:latin typeface="Tahoma" pitchFamily="34" charset="0"/>
              <a:ea typeface="Tahoma" pitchFamily="34" charset="0"/>
              <a:cs typeface="Tahoma" pitchFamily="34"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9617BD9-2B30-4AE0-BC08-C7CAB391AFB1}"/>
                  </a:ext>
                </a:extLst>
              </p14:cNvPr>
              <p14:cNvContentPartPr/>
              <p14:nvPr/>
            </p14:nvContentPartPr>
            <p14:xfrm>
              <a:off x="-4140740" y="2349080"/>
              <a:ext cx="360" cy="360"/>
            </p14:xfrm>
          </p:contentPart>
        </mc:Choice>
        <mc:Fallback xmlns="">
          <p:pic>
            <p:nvPicPr>
              <p:cNvPr id="2" name="Ink 1">
                <a:extLst>
                  <a:ext uri="{FF2B5EF4-FFF2-40B4-BE49-F238E27FC236}">
                    <a16:creationId xmlns:a16="http://schemas.microsoft.com/office/drawing/2014/main" id="{B9617BD9-2B30-4AE0-BC08-C7CAB391AFB1}"/>
                  </a:ext>
                </a:extLst>
              </p:cNvPr>
              <p:cNvPicPr/>
              <p:nvPr/>
            </p:nvPicPr>
            <p:blipFill>
              <a:blip r:embed="rId4"/>
              <a:stretch>
                <a:fillRect/>
              </a:stretch>
            </p:blipFill>
            <p:spPr>
              <a:xfrm>
                <a:off x="-4149380" y="23400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7F28D3E-36A7-412A-BFA8-12BC6842ADF8}"/>
                  </a:ext>
                </a:extLst>
              </p14:cNvPr>
              <p14:cNvContentPartPr/>
              <p14:nvPr/>
            </p14:nvContentPartPr>
            <p14:xfrm>
              <a:off x="4634980" y="2704760"/>
              <a:ext cx="360" cy="360"/>
            </p14:xfrm>
          </p:contentPart>
        </mc:Choice>
        <mc:Fallback xmlns="">
          <p:pic>
            <p:nvPicPr>
              <p:cNvPr id="3" name="Ink 2">
                <a:extLst>
                  <a:ext uri="{FF2B5EF4-FFF2-40B4-BE49-F238E27FC236}">
                    <a16:creationId xmlns:a16="http://schemas.microsoft.com/office/drawing/2014/main" id="{A7F28D3E-36A7-412A-BFA8-12BC6842ADF8}"/>
                  </a:ext>
                </a:extLst>
              </p:cNvPr>
              <p:cNvPicPr/>
              <p:nvPr/>
            </p:nvPicPr>
            <p:blipFill>
              <a:blip r:embed="rId4"/>
              <a:stretch>
                <a:fillRect/>
              </a:stretch>
            </p:blipFill>
            <p:spPr>
              <a:xfrm>
                <a:off x="4626340" y="2696120"/>
                <a:ext cx="18000" cy="18000"/>
              </a:xfrm>
              <a:prstGeom prst="rect">
                <a:avLst/>
              </a:prstGeom>
            </p:spPr>
          </p:pic>
        </mc:Fallback>
      </mc:AlternateContent>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E0AFA0-0F17-4070-95DC-CEEC6EBA31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98" y="333632"/>
            <a:ext cx="9057502" cy="4880919"/>
          </a:xfrm>
          <a:prstGeom prst="rect">
            <a:avLst/>
          </a:prstGeom>
        </p:spPr>
      </p:pic>
    </p:spTree>
    <p:extLst>
      <p:ext uri="{BB962C8B-B14F-4D97-AF65-F5344CB8AC3E}">
        <p14:creationId xmlns:p14="http://schemas.microsoft.com/office/powerpoint/2010/main" val="1005786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2" name="Picture 2" descr="Related image"/>
          <p:cNvPicPr>
            <a:picLocks noChangeAspect="1" noChangeArrowheads="1"/>
          </p:cNvPicPr>
          <p:nvPr/>
        </p:nvPicPr>
        <p:blipFill>
          <a:blip r:embed="rId2" cstate="print"/>
          <a:srcRect/>
          <a:stretch>
            <a:fillRect/>
          </a:stretch>
        </p:blipFill>
        <p:spPr bwMode="auto">
          <a:xfrm>
            <a:off x="0" y="1"/>
            <a:ext cx="9144000" cy="685800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EDF12F-5785-4D5E-9C4D-0EAECC15E397}"/>
              </a:ext>
            </a:extLst>
          </p:cNvPr>
          <p:cNvPicPr>
            <a:picLocks noChangeAspect="1"/>
          </p:cNvPicPr>
          <p:nvPr/>
        </p:nvPicPr>
        <p:blipFill rotWithShape="1">
          <a:blip r:embed="rId3">
            <a:extLst>
              <a:ext uri="{28A0092B-C50C-407E-A947-70E740481C1C}">
                <a14:useLocalDpi xmlns:a14="http://schemas.microsoft.com/office/drawing/2010/main" val="0"/>
              </a:ext>
            </a:extLst>
          </a:blip>
          <a:srcRect b="50000"/>
          <a:stretch/>
        </p:blipFill>
        <p:spPr>
          <a:xfrm>
            <a:off x="0" y="0"/>
            <a:ext cx="9143999" cy="6858000"/>
          </a:xfrm>
          <a:prstGeom prst="rect">
            <a:avLst/>
          </a:prstGeom>
        </p:spPr>
      </p:pic>
    </p:spTree>
    <p:extLst>
      <p:ext uri="{BB962C8B-B14F-4D97-AF65-F5344CB8AC3E}">
        <p14:creationId xmlns:p14="http://schemas.microsoft.com/office/powerpoint/2010/main" val="3247373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8D7922-B9EF-479D-84C5-54CCB14FB5F7}"/>
              </a:ext>
            </a:extLst>
          </p:cNvPr>
          <p:cNvPicPr>
            <a:picLocks noChangeAspect="1"/>
          </p:cNvPicPr>
          <p:nvPr/>
        </p:nvPicPr>
        <p:blipFill rotWithShape="1">
          <a:blip r:embed="rId2">
            <a:extLst>
              <a:ext uri="{28A0092B-C50C-407E-A947-70E740481C1C}">
                <a14:useLocalDpi xmlns:a14="http://schemas.microsoft.com/office/drawing/2010/main" val="0"/>
              </a:ext>
            </a:extLst>
          </a:blip>
          <a:srcRect t="48288"/>
          <a:stretch/>
        </p:blipFill>
        <p:spPr>
          <a:xfrm>
            <a:off x="0" y="0"/>
            <a:ext cx="9144000" cy="6858000"/>
          </a:xfrm>
          <a:prstGeom prst="rect">
            <a:avLst/>
          </a:prstGeom>
        </p:spPr>
      </p:pic>
    </p:spTree>
    <p:extLst>
      <p:ext uri="{BB962C8B-B14F-4D97-AF65-F5344CB8AC3E}">
        <p14:creationId xmlns:p14="http://schemas.microsoft.com/office/powerpoint/2010/main" val="2759009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xfrm>
            <a:off x="602456" y="299737"/>
            <a:ext cx="7939087" cy="681038"/>
          </a:xfrm>
          <a:noFill/>
          <a:ln/>
        </p:spPr>
        <p:txBody>
          <a:bodyPr>
            <a:normAutofit fontScale="90000"/>
          </a:bodyPr>
          <a:lstStyle/>
          <a:p>
            <a:r>
              <a:rPr lang="en-US" sz="3600" dirty="0">
                <a:latin typeface="Tahoma" pitchFamily="34" charset="0"/>
                <a:ea typeface="Tahoma" pitchFamily="34" charset="0"/>
                <a:cs typeface="Tahoma" pitchFamily="34" charset="0"/>
              </a:rPr>
              <a:t>New Product Strategies </a:t>
            </a:r>
            <a:r>
              <a:rPr lang="en-US" sz="1800" dirty="0">
                <a:latin typeface="Tahoma" pitchFamily="34" charset="0"/>
                <a:ea typeface="Tahoma" pitchFamily="34" charset="0"/>
                <a:cs typeface="Tahoma" pitchFamily="34" charset="0"/>
              </a:rPr>
              <a:t>as suggested by </a:t>
            </a:r>
            <a:r>
              <a:rPr lang="en-US" sz="1800" dirty="0" err="1">
                <a:latin typeface="Tahoma" pitchFamily="34" charset="0"/>
                <a:ea typeface="Tahoma" pitchFamily="34" charset="0"/>
                <a:cs typeface="Tahoma" pitchFamily="34" charset="0"/>
              </a:rPr>
              <a:t>Ansoff</a:t>
            </a:r>
            <a:r>
              <a:rPr lang="en-US" sz="1800" dirty="0">
                <a:latin typeface="Tahoma" pitchFamily="34" charset="0"/>
                <a:ea typeface="Tahoma" pitchFamily="34" charset="0"/>
                <a:cs typeface="Tahoma" pitchFamily="34" charset="0"/>
              </a:rPr>
              <a:t> and Stewart</a:t>
            </a:r>
          </a:p>
        </p:txBody>
      </p:sp>
      <p:sp>
        <p:nvSpPr>
          <p:cNvPr id="8195" name="Rectangle 3"/>
          <p:cNvSpPr>
            <a:spLocks noGrp="1" noChangeArrowheads="1"/>
          </p:cNvSpPr>
          <p:nvPr>
            <p:ph type="body" idx="4294967295"/>
          </p:nvPr>
        </p:nvSpPr>
        <p:spPr>
          <a:xfrm>
            <a:off x="160638" y="980775"/>
            <a:ext cx="8822724" cy="5225707"/>
          </a:xfrm>
          <a:noFill/>
          <a:ln/>
        </p:spPr>
        <p:txBody>
          <a:bodyPr>
            <a:normAutofit lnSpcReduction="10000"/>
          </a:bodyPr>
          <a:lstStyle/>
          <a:p>
            <a:r>
              <a:rPr lang="en-US" sz="2400" b="1" dirty="0">
                <a:latin typeface="Tahoma" pitchFamily="34" charset="0"/>
                <a:ea typeface="Tahoma" pitchFamily="34" charset="0"/>
                <a:cs typeface="Tahoma" pitchFamily="34" charset="0"/>
              </a:rPr>
              <a:t>First to Market</a:t>
            </a:r>
          </a:p>
          <a:p>
            <a:pPr lvl="1"/>
            <a:r>
              <a:rPr lang="en-US" sz="2400" dirty="0">
                <a:latin typeface="Tahoma" pitchFamily="34" charset="0"/>
                <a:ea typeface="Tahoma" pitchFamily="34" charset="0"/>
                <a:cs typeface="Tahoma" pitchFamily="34" charset="0"/>
              </a:rPr>
              <a:t>High expenditure before there is guarantee of success. Heavy development expenditure and a large marketing effort – </a:t>
            </a:r>
            <a:r>
              <a:rPr lang="en-US" sz="2400" dirty="0">
                <a:solidFill>
                  <a:srgbClr val="FF0000"/>
                </a:solidFill>
                <a:latin typeface="Tahoma" pitchFamily="34" charset="0"/>
                <a:ea typeface="Tahoma" pitchFamily="34" charset="0"/>
                <a:cs typeface="Tahoma" pitchFamily="34" charset="0"/>
              </a:rPr>
              <a:t>the rewards are immense</a:t>
            </a:r>
          </a:p>
          <a:p>
            <a:r>
              <a:rPr lang="en-US" sz="2400" b="1" dirty="0">
                <a:latin typeface="Tahoma" pitchFamily="34" charset="0"/>
                <a:ea typeface="Tahoma" pitchFamily="34" charset="0"/>
                <a:cs typeface="Tahoma" pitchFamily="34" charset="0"/>
              </a:rPr>
              <a:t>Follow the leader</a:t>
            </a:r>
          </a:p>
          <a:p>
            <a:pPr lvl="1"/>
            <a:r>
              <a:rPr lang="en-US" sz="2400" dirty="0">
                <a:latin typeface="Tahoma" pitchFamily="34" charset="0"/>
                <a:ea typeface="Tahoma" pitchFamily="34" charset="0"/>
                <a:cs typeface="Tahoma" pitchFamily="34" charset="0"/>
              </a:rPr>
              <a:t>Strong development engineering but less on research – follows the competitor’s research success – brings product with innovator – </a:t>
            </a:r>
            <a:endParaRPr lang="en-US" sz="2400" dirty="0">
              <a:solidFill>
                <a:srgbClr val="FF0000"/>
              </a:solidFill>
              <a:latin typeface="Tahoma" pitchFamily="34" charset="0"/>
              <a:ea typeface="Tahoma" pitchFamily="34" charset="0"/>
              <a:cs typeface="Tahoma" pitchFamily="34" charset="0"/>
            </a:endParaRPr>
          </a:p>
          <a:p>
            <a:r>
              <a:rPr lang="en-US" sz="2400" b="1" dirty="0">
                <a:latin typeface="Tahoma" pitchFamily="34" charset="0"/>
                <a:ea typeface="Tahoma" pitchFamily="34" charset="0"/>
                <a:cs typeface="Tahoma" pitchFamily="34" charset="0"/>
              </a:rPr>
              <a:t>Me too</a:t>
            </a:r>
          </a:p>
          <a:p>
            <a:pPr lvl="1"/>
            <a:r>
              <a:rPr lang="en-US" sz="2400" dirty="0">
                <a:latin typeface="Tahoma" pitchFamily="34" charset="0"/>
                <a:ea typeface="Tahoma" pitchFamily="34" charset="0"/>
                <a:cs typeface="Tahoma" pitchFamily="34" charset="0"/>
              </a:rPr>
              <a:t>No research and development – simply copying the design from others, buying and leasing necessary technology</a:t>
            </a:r>
            <a:endParaRPr lang="en-US" sz="2400" dirty="0">
              <a:solidFill>
                <a:srgbClr val="FF0000"/>
              </a:solidFill>
            </a:endParaRPr>
          </a:p>
          <a:p>
            <a:r>
              <a:rPr lang="en-US" sz="2400" b="1" dirty="0">
                <a:latin typeface="Tahoma" pitchFamily="34" charset="0"/>
                <a:ea typeface="Tahoma" pitchFamily="34" charset="0"/>
                <a:cs typeface="Tahoma" pitchFamily="34" charset="0"/>
              </a:rPr>
              <a:t>Application engineering</a:t>
            </a:r>
          </a:p>
          <a:p>
            <a:pPr lvl="1"/>
            <a:r>
              <a:rPr lang="en-US" sz="2400" dirty="0">
                <a:latin typeface="Tahoma" pitchFamily="34" charset="0"/>
                <a:ea typeface="Tahoma" pitchFamily="34" charset="0"/>
                <a:cs typeface="Tahoma" pitchFamily="34" charset="0"/>
              </a:rPr>
              <a:t>Taking established product and produce in customer’s desired design and need - </a:t>
            </a:r>
            <a:r>
              <a:rPr lang="en-US" sz="2400" dirty="0">
                <a:solidFill>
                  <a:srgbClr val="FF0000"/>
                </a:solidFill>
                <a:latin typeface="Tahoma" pitchFamily="34" charset="0"/>
                <a:ea typeface="Tahoma" pitchFamily="34" charset="0"/>
                <a:cs typeface="Tahoma" pitchFamily="34" charset="0"/>
              </a:rPr>
              <a:t> needs high flexibility in production</a:t>
            </a:r>
            <a:endParaRPr lang="en-US" sz="2400" dirty="0">
              <a:latin typeface="Tahoma" pitchFamily="34" charset="0"/>
              <a:ea typeface="Tahoma" pitchFamily="34" charset="0"/>
              <a:cs typeface="Tahoma"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4" name="Picture 2" descr="Image result for ansoff and stewart new product strategies first-to-market follow-the-leader"/>
          <p:cNvPicPr>
            <a:picLocks noChangeAspect="1" noChangeArrowheads="1"/>
          </p:cNvPicPr>
          <p:nvPr/>
        </p:nvPicPr>
        <p:blipFill>
          <a:blip r:embed="rId3" cstate="print"/>
          <a:srcRect/>
          <a:stretch>
            <a:fillRect/>
          </a:stretch>
        </p:blipFill>
        <p:spPr bwMode="auto">
          <a:xfrm>
            <a:off x="511408" y="519575"/>
            <a:ext cx="8274246" cy="5818850"/>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xfrm>
            <a:off x="1204913" y="274638"/>
            <a:ext cx="7939087" cy="681037"/>
          </a:xfrm>
          <a:noFill/>
          <a:ln/>
        </p:spPr>
        <p:txBody>
          <a:bodyPr>
            <a:normAutofit/>
          </a:bodyPr>
          <a:lstStyle/>
          <a:p>
            <a:r>
              <a:rPr lang="en-US" sz="3600" dirty="0">
                <a:latin typeface="Tahoma" pitchFamily="34" charset="0"/>
                <a:ea typeface="Tahoma" pitchFamily="34" charset="0"/>
                <a:cs typeface="Tahoma" pitchFamily="34" charset="0"/>
              </a:rPr>
              <a:t>Selecting R&amp;D Projects</a:t>
            </a:r>
            <a:endParaRPr lang="en-US" sz="3600" i="1" dirty="0">
              <a:latin typeface="Tahoma" pitchFamily="34" charset="0"/>
              <a:ea typeface="Tahoma" pitchFamily="34" charset="0"/>
              <a:cs typeface="Tahoma" pitchFamily="34" charset="0"/>
            </a:endParaRPr>
          </a:p>
        </p:txBody>
      </p:sp>
      <p:pic>
        <p:nvPicPr>
          <p:cNvPr id="120835" name="Picture 3" descr="C:\Private\Engineering Management\Resources\Screening of Research Ideas1111.jpg"/>
          <p:cNvPicPr>
            <a:picLocks noChangeAspect="1" noChangeArrowheads="1"/>
          </p:cNvPicPr>
          <p:nvPr/>
        </p:nvPicPr>
        <p:blipFill>
          <a:blip r:embed="rId3" cstate="print"/>
          <a:srcRect/>
          <a:stretch>
            <a:fillRect/>
          </a:stretch>
        </p:blipFill>
        <p:spPr bwMode="auto">
          <a:xfrm>
            <a:off x="0" y="955675"/>
            <a:ext cx="9144000" cy="5815828"/>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92931" y="516376"/>
            <a:ext cx="7958137" cy="1143000"/>
          </a:xfrm>
        </p:spPr>
        <p:txBody>
          <a:bodyPr>
            <a:noAutofit/>
          </a:bodyPr>
          <a:lstStyle/>
          <a:p>
            <a:r>
              <a:rPr lang="en-US" sz="3200" dirty="0">
                <a:latin typeface="Tahoma" pitchFamily="34" charset="0"/>
                <a:ea typeface="Tahoma" pitchFamily="34" charset="0"/>
                <a:cs typeface="Tahoma" pitchFamily="34" charset="0"/>
              </a:rPr>
              <a:t>Selecting R&amp;D Projects – </a:t>
            </a:r>
            <a:r>
              <a:rPr lang="en-US" sz="3200" u="sng" dirty="0">
                <a:latin typeface="Tahoma" pitchFamily="34" charset="0"/>
                <a:ea typeface="Tahoma" pitchFamily="34" charset="0"/>
                <a:cs typeface="Tahoma" pitchFamily="34" charset="0"/>
              </a:rPr>
              <a:t>Initial Screening</a:t>
            </a:r>
            <a:endParaRPr lang="en-US" sz="3200" dirty="0"/>
          </a:p>
        </p:txBody>
      </p:sp>
      <p:sp>
        <p:nvSpPr>
          <p:cNvPr id="3" name="Content Placeholder 2"/>
          <p:cNvSpPr>
            <a:spLocks noGrp="1"/>
          </p:cNvSpPr>
          <p:nvPr>
            <p:ph idx="4294967295"/>
          </p:nvPr>
        </p:nvSpPr>
        <p:spPr>
          <a:xfrm>
            <a:off x="465782" y="2427890"/>
            <a:ext cx="8183948" cy="2680138"/>
          </a:xfrm>
        </p:spPr>
        <p:txBody>
          <a:bodyPr>
            <a:normAutofit/>
          </a:bodyPr>
          <a:lstStyle/>
          <a:p>
            <a:pPr marL="365125" lvl="1" indent="-282575">
              <a:spcBef>
                <a:spcPts val="600"/>
              </a:spcBef>
              <a:buSzPct val="80000"/>
              <a:buFont typeface="Wingdings 2" pitchFamily="18" charset="2"/>
              <a:buChar char=""/>
            </a:pPr>
            <a:r>
              <a:rPr lang="en-NZ" sz="2800" dirty="0"/>
              <a:t>In ‘simple checklist ‘, project is given simple judgemental rating  (poor/ fair /good/excellent or  -2/ -1/ +1/ +2) for each of characteristics and  in ‘weighted checklist’ or ‘scoring model’, each characteristics is provided with weight showing importance of that factor.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xfrm>
            <a:off x="1204913" y="274638"/>
            <a:ext cx="7939087" cy="681037"/>
          </a:xfrm>
          <a:noFill/>
          <a:ln/>
        </p:spPr>
        <p:txBody>
          <a:bodyPr>
            <a:normAutofit fontScale="90000"/>
          </a:bodyPr>
          <a:lstStyle/>
          <a:p>
            <a:r>
              <a:rPr lang="en-US" sz="3600" dirty="0">
                <a:latin typeface="Tahoma" pitchFamily="34" charset="0"/>
                <a:ea typeface="Tahoma" pitchFamily="34" charset="0"/>
                <a:cs typeface="Tahoma" pitchFamily="34" charset="0"/>
              </a:rPr>
              <a:t>Selecting R&amp;D Projects – </a:t>
            </a:r>
            <a:r>
              <a:rPr lang="en-US" sz="3600" u="sng" dirty="0">
                <a:latin typeface="Tahoma" pitchFamily="34" charset="0"/>
                <a:ea typeface="Tahoma" pitchFamily="34" charset="0"/>
                <a:cs typeface="Tahoma" pitchFamily="34" charset="0"/>
              </a:rPr>
              <a:t>Initial Screening</a:t>
            </a:r>
          </a:p>
        </p:txBody>
      </p:sp>
      <p:sp>
        <p:nvSpPr>
          <p:cNvPr id="4" name="Rectangle 3"/>
          <p:cNvSpPr txBox="1">
            <a:spLocks noChangeArrowheads="1"/>
          </p:cNvSpPr>
          <p:nvPr/>
        </p:nvSpPr>
        <p:spPr bwMode="auto">
          <a:xfrm>
            <a:off x="507206" y="955675"/>
            <a:ext cx="8129587" cy="522292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539750" marR="0" lvl="0" indent="-457200" algn="l" defTabSz="914400" rtl="0" eaLnBrk="0" fontAlgn="base" latinLnBrk="0" hangingPunct="0">
              <a:lnSpc>
                <a:spcPct val="100000"/>
              </a:lnSpc>
              <a:spcBef>
                <a:spcPts val="600"/>
              </a:spcBef>
              <a:spcAft>
                <a:spcPct val="0"/>
              </a:spcAft>
              <a:buClr>
                <a:schemeClr val="accent1"/>
              </a:buClr>
              <a:buSzPct val="80000"/>
              <a:buFont typeface="+mj-lt"/>
              <a:buAutoNum type="arabicPeriod"/>
              <a:tabLst/>
              <a:defRPr/>
            </a:pPr>
            <a:r>
              <a:rPr kumimoji="0" lang="en-US" sz="2000" b="1" u="none" strike="noStrike" kern="1200" cap="none" spc="0" normalizeH="0" baseline="0" noProof="0" dirty="0">
                <a:ln>
                  <a:noFill/>
                </a:ln>
                <a:solidFill>
                  <a:schemeClr val="tx1"/>
                </a:solidFill>
                <a:effectLst/>
                <a:uLnTx/>
                <a:uFillTx/>
                <a:latin typeface="Tahoma" pitchFamily="34" charset="0"/>
                <a:ea typeface="Tahoma" pitchFamily="34" charset="0"/>
                <a:cs typeface="Tahoma" pitchFamily="34" charset="0"/>
              </a:rPr>
              <a:t>Technical factors</a:t>
            </a:r>
            <a:r>
              <a:rPr kumimoji="0" lang="en-US" sz="2000" b="0" u="none" strike="noStrike" kern="1200" cap="none" spc="0" normalizeH="0" baseline="0" noProof="0" dirty="0">
                <a:ln>
                  <a:noFill/>
                </a:ln>
                <a:solidFill>
                  <a:schemeClr val="tx1"/>
                </a:solidFill>
                <a:effectLst/>
                <a:uLnTx/>
                <a:uFillTx/>
                <a:latin typeface="Tahoma" pitchFamily="34" charset="0"/>
                <a:ea typeface="Tahoma" pitchFamily="34" charset="0"/>
                <a:cs typeface="Tahoma" pitchFamily="34" charset="0"/>
              </a:rPr>
              <a:t>:</a:t>
            </a:r>
            <a:r>
              <a:rPr kumimoji="0" lang="en-US" sz="2000" b="0" u="none" strike="noStrike" kern="1200" cap="none" spc="0" normalizeH="0" noProof="0" dirty="0">
                <a:ln>
                  <a:noFill/>
                </a:ln>
                <a:solidFill>
                  <a:schemeClr val="tx1"/>
                </a:solidFill>
                <a:effectLst/>
                <a:uLnTx/>
                <a:uFillTx/>
                <a:latin typeface="Tahoma" pitchFamily="34" charset="0"/>
                <a:ea typeface="Tahoma" pitchFamily="34" charset="0"/>
                <a:cs typeface="Tahoma" pitchFamily="34" charset="0"/>
              </a:rPr>
              <a:t> availability of needed skills and facilities; probability of technical success</a:t>
            </a:r>
          </a:p>
          <a:p>
            <a:pPr marL="539750" indent="-457200" algn="l" eaLnBrk="0" hangingPunct="0">
              <a:spcBef>
                <a:spcPts val="600"/>
              </a:spcBef>
              <a:buClr>
                <a:schemeClr val="accent1"/>
              </a:buClr>
              <a:buSzPct val="80000"/>
              <a:buFont typeface="+mj-lt"/>
              <a:buAutoNum type="arabicPeriod"/>
            </a:pPr>
            <a:r>
              <a:rPr lang="en-US" sz="2000" b="1" dirty="0">
                <a:latin typeface="Tahoma" pitchFamily="34" charset="0"/>
                <a:ea typeface="Tahoma" pitchFamily="34" charset="0"/>
                <a:cs typeface="Tahoma" pitchFamily="34" charset="0"/>
              </a:rPr>
              <a:t>Research direction and balance</a:t>
            </a:r>
            <a:r>
              <a:rPr lang="en-US" sz="2000" dirty="0">
                <a:latin typeface="Tahoma" pitchFamily="34" charset="0"/>
                <a:ea typeface="Tahoma" pitchFamily="34" charset="0"/>
                <a:cs typeface="Tahoma" pitchFamily="34" charset="0"/>
              </a:rPr>
              <a:t>: compatibility with research goals and desired research balance</a:t>
            </a:r>
          </a:p>
          <a:p>
            <a:pPr marL="539750" indent="-457200" algn="l" eaLnBrk="0" hangingPunct="0">
              <a:spcBef>
                <a:spcPts val="600"/>
              </a:spcBef>
              <a:buClr>
                <a:schemeClr val="accent1"/>
              </a:buClr>
              <a:buSzPct val="80000"/>
              <a:buFont typeface="+mj-lt"/>
              <a:buAutoNum type="arabicPeriod"/>
            </a:pPr>
            <a:r>
              <a:rPr lang="en-US" sz="2000" b="1" dirty="0">
                <a:latin typeface="Tahoma" pitchFamily="34" charset="0"/>
                <a:ea typeface="Tahoma" pitchFamily="34" charset="0"/>
                <a:cs typeface="Tahoma" pitchFamily="34" charset="0"/>
              </a:rPr>
              <a:t>Timing</a:t>
            </a:r>
            <a:r>
              <a:rPr lang="en-US" sz="2000" dirty="0">
                <a:latin typeface="Tahoma" pitchFamily="34" charset="0"/>
                <a:ea typeface="Tahoma" pitchFamily="34" charset="0"/>
                <a:cs typeface="Tahoma" pitchFamily="34" charset="0"/>
              </a:rPr>
              <a:t> : Is R&amp;D and market development relative to the competition? </a:t>
            </a:r>
          </a:p>
          <a:p>
            <a:pPr marL="539750" indent="-457200" algn="l" eaLnBrk="0" hangingPunct="0">
              <a:spcBef>
                <a:spcPts val="600"/>
              </a:spcBef>
              <a:buClr>
                <a:schemeClr val="accent1"/>
              </a:buClr>
              <a:buSzPct val="80000"/>
              <a:buFont typeface="+mj-lt"/>
              <a:buAutoNum type="arabicPeriod"/>
            </a:pPr>
            <a:r>
              <a:rPr lang="en-US" sz="2000" b="1" dirty="0">
                <a:latin typeface="Tahoma" pitchFamily="34" charset="0"/>
                <a:ea typeface="Tahoma" pitchFamily="34" charset="0"/>
                <a:cs typeface="Tahoma" pitchFamily="34" charset="0"/>
              </a:rPr>
              <a:t>Stability</a:t>
            </a:r>
            <a:r>
              <a:rPr lang="en-US" sz="2000" dirty="0">
                <a:latin typeface="Tahoma" pitchFamily="34" charset="0"/>
                <a:ea typeface="Tahoma" pitchFamily="34" charset="0"/>
                <a:cs typeface="Tahoma" pitchFamily="34" charset="0"/>
              </a:rPr>
              <a:t> : Potential market and economic condition</a:t>
            </a:r>
          </a:p>
          <a:p>
            <a:pPr marL="539750" indent="-457200" algn="l" eaLnBrk="0" hangingPunct="0">
              <a:spcBef>
                <a:spcPts val="600"/>
              </a:spcBef>
              <a:buClr>
                <a:schemeClr val="accent1"/>
              </a:buClr>
              <a:buSzPct val="80000"/>
              <a:buFont typeface="+mj-lt"/>
              <a:buAutoNum type="arabicPeriod"/>
            </a:pPr>
            <a:r>
              <a:rPr lang="en-US" sz="2000" b="1" dirty="0">
                <a:latin typeface="Tahoma" pitchFamily="34" charset="0"/>
                <a:ea typeface="Tahoma" pitchFamily="34" charset="0"/>
                <a:cs typeface="Tahoma" pitchFamily="34" charset="0"/>
              </a:rPr>
              <a:t>Position factor</a:t>
            </a:r>
            <a:r>
              <a:rPr lang="en-US" sz="2000" dirty="0">
                <a:latin typeface="Tahoma" pitchFamily="34" charset="0"/>
                <a:ea typeface="Tahoma" pitchFamily="34" charset="0"/>
                <a:cs typeface="Tahoma" pitchFamily="34" charset="0"/>
              </a:rPr>
              <a:t> : How are other products faring</a:t>
            </a:r>
          </a:p>
          <a:p>
            <a:pPr marL="539750" indent="-457200" algn="l" eaLnBrk="0" hangingPunct="0">
              <a:spcBef>
                <a:spcPts val="600"/>
              </a:spcBef>
              <a:buClr>
                <a:schemeClr val="accent1"/>
              </a:buClr>
              <a:buSzPct val="80000"/>
              <a:buFont typeface="+mj-lt"/>
              <a:buAutoNum type="arabicPeriod"/>
            </a:pPr>
            <a:r>
              <a:rPr lang="en-US" sz="2000" b="1" dirty="0">
                <a:latin typeface="Tahoma" pitchFamily="34" charset="0"/>
                <a:ea typeface="Tahoma" pitchFamily="34" charset="0"/>
                <a:cs typeface="Tahoma" pitchFamily="34" charset="0"/>
              </a:rPr>
              <a:t>Market growth</a:t>
            </a:r>
            <a:r>
              <a:rPr lang="en-US" sz="2000" dirty="0">
                <a:latin typeface="Tahoma" pitchFamily="34" charset="0"/>
                <a:ea typeface="Tahoma" pitchFamily="34" charset="0"/>
                <a:cs typeface="Tahoma" pitchFamily="34" charset="0"/>
              </a:rPr>
              <a:t>: Will there be a viable demand?</a:t>
            </a:r>
          </a:p>
          <a:p>
            <a:pPr marL="539750" indent="-457200" algn="l" eaLnBrk="0" hangingPunct="0">
              <a:spcBef>
                <a:spcPts val="600"/>
              </a:spcBef>
              <a:buClr>
                <a:schemeClr val="accent1"/>
              </a:buClr>
              <a:buSzPct val="80000"/>
              <a:buFont typeface="+mj-lt"/>
              <a:buAutoNum type="arabicPeriod"/>
            </a:pPr>
            <a:r>
              <a:rPr lang="en-US" sz="2000" b="1" dirty="0">
                <a:latin typeface="Tahoma" pitchFamily="34" charset="0"/>
                <a:ea typeface="Tahoma" pitchFamily="34" charset="0"/>
                <a:cs typeface="Tahoma" pitchFamily="34" charset="0"/>
              </a:rPr>
              <a:t>Production</a:t>
            </a:r>
            <a:r>
              <a:rPr lang="en-US" sz="2000" dirty="0">
                <a:latin typeface="Tahoma" pitchFamily="34" charset="0"/>
                <a:ea typeface="Tahoma" pitchFamily="34" charset="0"/>
                <a:cs typeface="Tahoma" pitchFamily="34" charset="0"/>
              </a:rPr>
              <a:t>: can the items be produced with current manpower and set-up?</a:t>
            </a:r>
          </a:p>
          <a:p>
            <a:pPr marL="539750" indent="-457200" algn="l" eaLnBrk="0" hangingPunct="0">
              <a:spcBef>
                <a:spcPts val="600"/>
              </a:spcBef>
              <a:buClr>
                <a:schemeClr val="accent1"/>
              </a:buClr>
              <a:buSzPct val="80000"/>
              <a:buFont typeface="+mj-lt"/>
              <a:buAutoNum type="arabicPeriod"/>
            </a:pPr>
            <a:r>
              <a:rPr lang="en-US" sz="2000" dirty="0">
                <a:latin typeface="Tahoma" pitchFamily="34" charset="0"/>
                <a:ea typeface="Tahoma" pitchFamily="34" charset="0"/>
                <a:cs typeface="Tahoma" pitchFamily="34" charset="0"/>
              </a:rPr>
              <a:t> </a:t>
            </a:r>
            <a:r>
              <a:rPr lang="en-US" sz="2000" b="1" dirty="0">
                <a:latin typeface="Tahoma" pitchFamily="34" charset="0"/>
                <a:ea typeface="Tahoma" pitchFamily="34" charset="0"/>
                <a:cs typeface="Tahoma" pitchFamily="34" charset="0"/>
              </a:rPr>
              <a:t>Marketability</a:t>
            </a:r>
            <a:r>
              <a:rPr lang="en-US" sz="2000" dirty="0">
                <a:latin typeface="Tahoma" pitchFamily="34" charset="0"/>
                <a:ea typeface="Tahoma" pitchFamily="34" charset="0"/>
                <a:cs typeface="Tahoma" pitchFamily="34" charset="0"/>
              </a:rPr>
              <a:t>: Marketing organization, distribution methods and customer makeup.</a:t>
            </a:r>
          </a:p>
          <a:p>
            <a:pPr marL="539750" indent="-457200" algn="l" eaLnBrk="0" hangingPunct="0">
              <a:spcBef>
                <a:spcPts val="600"/>
              </a:spcBef>
              <a:buClr>
                <a:schemeClr val="accent1"/>
              </a:buClr>
              <a:buSzPct val="80000"/>
              <a:buFont typeface="+mj-lt"/>
              <a:buAutoNum type="arabicPeriod"/>
            </a:pPr>
            <a:r>
              <a:rPr lang="en-US" sz="2000" b="1" dirty="0">
                <a:latin typeface="Tahoma" pitchFamily="34" charset="0"/>
                <a:ea typeface="Tahoma" pitchFamily="34" charset="0"/>
                <a:cs typeface="Tahoma" pitchFamily="34" charset="0"/>
              </a:rPr>
              <a:t>Patentability</a:t>
            </a:r>
            <a:r>
              <a:rPr lang="en-US" sz="2000" dirty="0">
                <a:latin typeface="Tahoma" pitchFamily="34" charset="0"/>
                <a:ea typeface="Tahoma" pitchFamily="34" charset="0"/>
                <a:cs typeface="Tahoma" pitchFamily="34" charset="0"/>
              </a:rPr>
              <a:t>: Can the product be patented?</a:t>
            </a:r>
          </a:p>
          <a:p>
            <a:pPr marL="539750" indent="-457200" algn="l" eaLnBrk="0" hangingPunct="0">
              <a:spcBef>
                <a:spcPts val="600"/>
              </a:spcBef>
              <a:buClr>
                <a:schemeClr val="accent1"/>
              </a:buClr>
              <a:buSzPct val="80000"/>
              <a:buFont typeface="+mj-lt"/>
              <a:buAutoNum type="arabicPeriod"/>
            </a:pPr>
            <a:r>
              <a:rPr lang="en-US" sz="2000" b="1" dirty="0">
                <a:latin typeface="Tahoma" pitchFamily="34" charset="0"/>
                <a:ea typeface="Tahoma" pitchFamily="34" charset="0"/>
                <a:cs typeface="Tahoma" pitchFamily="34" charset="0"/>
              </a:rPr>
              <a:t>Financial factors</a:t>
            </a:r>
            <a:r>
              <a:rPr lang="en-US" sz="2000" dirty="0">
                <a:latin typeface="Tahoma" pitchFamily="34" charset="0"/>
                <a:ea typeface="Tahoma" pitchFamily="34" charset="0"/>
                <a:cs typeface="Tahoma" pitchFamily="34" charset="0"/>
              </a:rPr>
              <a:t>: expected investment need and rate of return</a:t>
            </a:r>
          </a:p>
          <a:p>
            <a:pPr marL="539750" indent="-457200" algn="l" eaLnBrk="0" hangingPunct="0">
              <a:spcBef>
                <a:spcPts val="600"/>
              </a:spcBef>
              <a:buClr>
                <a:schemeClr val="accent1"/>
              </a:buClr>
              <a:buSzPct val="80000"/>
              <a:buFont typeface="+mj-lt"/>
              <a:buAutoNum type="arabicPeriod"/>
            </a:pPr>
            <a:endParaRPr lang="en-US" sz="2000" dirty="0">
              <a:latin typeface="Tahoma" pitchFamily="34" charset="0"/>
              <a:ea typeface="Tahoma" pitchFamily="34" charset="0"/>
              <a:cs typeface="Tahoma"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2" name="Picture 2"/>
          <p:cNvPicPr>
            <a:picLocks noChangeAspect="1" noChangeArrowheads="1"/>
          </p:cNvPicPr>
          <p:nvPr/>
        </p:nvPicPr>
        <p:blipFill>
          <a:blip r:embed="rId2" cstate="print"/>
          <a:srcRect l="19773" t="46610" r="34844" b="17373"/>
          <a:stretch>
            <a:fillRect/>
          </a:stretch>
        </p:blipFill>
        <p:spPr bwMode="auto">
          <a:xfrm>
            <a:off x="281901" y="802559"/>
            <a:ext cx="8417255" cy="5066899"/>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026"/>
          <p:cNvSpPr>
            <a:spLocks noGrp="1" noChangeArrowheads="1"/>
          </p:cNvSpPr>
          <p:nvPr>
            <p:ph type="title" idx="4294967295"/>
          </p:nvPr>
        </p:nvSpPr>
        <p:spPr>
          <a:xfrm>
            <a:off x="1214438" y="274638"/>
            <a:ext cx="7929562" cy="871537"/>
          </a:xfrm>
        </p:spPr>
        <p:txBody>
          <a:bodyPr>
            <a:normAutofit/>
          </a:bodyPr>
          <a:lstStyle/>
          <a:p>
            <a:r>
              <a:rPr lang="en-US" sz="3600" dirty="0">
                <a:latin typeface="Tahoma" pitchFamily="34" charset="0"/>
                <a:ea typeface="Tahoma" pitchFamily="34" charset="0"/>
                <a:cs typeface="Tahoma" pitchFamily="34" charset="0"/>
              </a:rPr>
              <a:t>Chapter Objectives</a:t>
            </a:r>
          </a:p>
        </p:txBody>
      </p:sp>
      <p:sp>
        <p:nvSpPr>
          <p:cNvPr id="27651" name="Rectangle 1027"/>
          <p:cNvSpPr>
            <a:spLocks noGrp="1" noChangeArrowheads="1"/>
          </p:cNvSpPr>
          <p:nvPr>
            <p:ph type="body" idx="4294967295"/>
          </p:nvPr>
        </p:nvSpPr>
        <p:spPr>
          <a:xfrm>
            <a:off x="742950" y="1388762"/>
            <a:ext cx="7658100" cy="4699000"/>
          </a:xfrm>
        </p:spPr>
        <p:txBody>
          <a:bodyPr/>
          <a:lstStyle/>
          <a:p>
            <a:r>
              <a:rPr lang="en-US" sz="2800" dirty="0">
                <a:latin typeface="Tahoma" pitchFamily="34" charset="0"/>
                <a:ea typeface="Tahoma" pitchFamily="34" charset="0"/>
                <a:cs typeface="Tahoma" pitchFamily="34" charset="0"/>
              </a:rPr>
              <a:t>Explain product and technology life cycles</a:t>
            </a:r>
          </a:p>
          <a:p>
            <a:r>
              <a:rPr lang="en-US" sz="2800" dirty="0">
                <a:latin typeface="Tahoma" pitchFamily="34" charset="0"/>
                <a:ea typeface="Tahoma" pitchFamily="34" charset="0"/>
                <a:cs typeface="Tahoma" pitchFamily="34" charset="0"/>
              </a:rPr>
              <a:t>Describe the legal means to protect a person’s ideas</a:t>
            </a:r>
          </a:p>
          <a:p>
            <a:r>
              <a:rPr lang="en-US" sz="2800" dirty="0">
                <a:latin typeface="Tahoma" pitchFamily="34" charset="0"/>
                <a:ea typeface="Tahoma" pitchFamily="34" charset="0"/>
                <a:cs typeface="Tahoma" pitchFamily="34" charset="0"/>
              </a:rPr>
              <a:t>Analyze the nature of creativity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1511" y="314539"/>
            <a:ext cx="7896225" cy="590121"/>
          </a:xfrm>
        </p:spPr>
        <p:txBody>
          <a:bodyPr>
            <a:normAutofit/>
          </a:bodyPr>
          <a:lstStyle/>
          <a:p>
            <a:r>
              <a:rPr lang="en-NZ" sz="3200" dirty="0"/>
              <a:t>Quantitative Approaches</a:t>
            </a:r>
            <a:endParaRPr lang="en-US" sz="3200" dirty="0"/>
          </a:p>
        </p:txBody>
      </p:sp>
      <p:sp>
        <p:nvSpPr>
          <p:cNvPr id="3" name="Content Placeholder 2"/>
          <p:cNvSpPr>
            <a:spLocks noGrp="1"/>
          </p:cNvSpPr>
          <p:nvPr>
            <p:ph idx="4294967295"/>
          </p:nvPr>
        </p:nvSpPr>
        <p:spPr>
          <a:xfrm>
            <a:off x="111211" y="904660"/>
            <a:ext cx="8933935" cy="5343740"/>
          </a:xfrm>
        </p:spPr>
        <p:txBody>
          <a:bodyPr>
            <a:normAutofit fontScale="92500" lnSpcReduction="10000"/>
          </a:bodyPr>
          <a:lstStyle/>
          <a:p>
            <a:r>
              <a:rPr lang="en-NZ" sz="2400" dirty="0"/>
              <a:t>Payback Period </a:t>
            </a:r>
            <a:r>
              <a:rPr lang="en-NZ" sz="1400" dirty="0"/>
              <a:t>For short term investment</a:t>
            </a:r>
            <a:endParaRPr lang="en-NZ" sz="1600" dirty="0"/>
          </a:p>
          <a:p>
            <a:pPr lvl="1"/>
            <a:r>
              <a:rPr lang="en-NZ" sz="2000" dirty="0"/>
              <a:t>Ignores  time value of  money and profit beyond the point of pay back</a:t>
            </a:r>
          </a:p>
          <a:p>
            <a:pPr lvl="1"/>
            <a:r>
              <a:rPr lang="en-NZ" sz="2000" dirty="0"/>
              <a:t>Payback period  ( </a:t>
            </a:r>
            <a:r>
              <a:rPr lang="en-NZ" sz="2000" dirty="0" err="1"/>
              <a:t>T</a:t>
            </a:r>
            <a:r>
              <a:rPr lang="en-NZ" sz="2000" baseline="-25000" dirty="0" err="1"/>
              <a:t>pb</a:t>
            </a:r>
            <a:r>
              <a:rPr lang="en-NZ" sz="2000" dirty="0"/>
              <a:t> ) = Investment  ( I) /  Annual Gross profit ( A)</a:t>
            </a:r>
            <a:br>
              <a:rPr lang="en-NZ" sz="2000" dirty="0"/>
            </a:br>
            <a:endParaRPr lang="en-NZ" dirty="0"/>
          </a:p>
          <a:p>
            <a:r>
              <a:rPr lang="en-NZ" sz="2400" b="1" dirty="0"/>
              <a:t>Present Worth Method</a:t>
            </a:r>
            <a:endParaRPr lang="en-NZ" sz="1200" b="1" dirty="0"/>
          </a:p>
          <a:p>
            <a:pPr lvl="4">
              <a:spcBef>
                <a:spcPts val="0"/>
              </a:spcBef>
              <a:buNone/>
            </a:pPr>
            <a:r>
              <a:rPr lang="en-NZ" sz="2600" dirty="0"/>
              <a:t>		n</a:t>
            </a:r>
          </a:p>
          <a:p>
            <a:pPr lvl="2">
              <a:spcBef>
                <a:spcPts val="0"/>
              </a:spcBef>
            </a:pPr>
            <a:r>
              <a:rPr lang="en-NZ" sz="3500" dirty="0"/>
              <a:t>P = 	∑        </a:t>
            </a:r>
            <a:r>
              <a:rPr lang="en-NZ" sz="3500" u="sng" dirty="0" err="1"/>
              <a:t>A</a:t>
            </a:r>
            <a:r>
              <a:rPr lang="en-NZ" sz="3500" u="sng" baseline="-25000" dirty="0" err="1"/>
              <a:t>j</a:t>
            </a:r>
            <a:r>
              <a:rPr lang="en-NZ" sz="3500" baseline="-25000" dirty="0"/>
              <a:t>	 </a:t>
            </a:r>
          </a:p>
          <a:p>
            <a:pPr lvl="2">
              <a:buNone/>
            </a:pPr>
            <a:r>
              <a:rPr lang="en-NZ" sz="2200" dirty="0"/>
              <a:t>			j=1         (1+i)</a:t>
            </a:r>
            <a:r>
              <a:rPr lang="en-NZ" sz="2200" baseline="30000" dirty="0"/>
              <a:t>j	 </a:t>
            </a:r>
            <a:r>
              <a:rPr lang="en-NZ" sz="2400" dirty="0"/>
              <a:t>where, 	P= Present worth of future cash flow </a:t>
            </a:r>
          </a:p>
          <a:p>
            <a:pPr lvl="2">
              <a:buNone/>
            </a:pPr>
            <a:r>
              <a:rPr lang="en-NZ" sz="2400" dirty="0"/>
              <a:t>						A=cash flow in </a:t>
            </a:r>
            <a:r>
              <a:rPr lang="en-NZ" sz="2400" dirty="0" err="1"/>
              <a:t>j</a:t>
            </a:r>
            <a:r>
              <a:rPr lang="en-NZ" sz="2400" baseline="30000" dirty="0" err="1"/>
              <a:t>th</a:t>
            </a:r>
            <a:r>
              <a:rPr lang="en-NZ" sz="2400" dirty="0"/>
              <a:t> year</a:t>
            </a:r>
          </a:p>
          <a:p>
            <a:pPr lvl="2">
              <a:buNone/>
            </a:pPr>
            <a:r>
              <a:rPr lang="en-NZ" sz="2400" dirty="0"/>
              <a:t>						</a:t>
            </a:r>
            <a:r>
              <a:rPr lang="en-NZ" sz="2400" dirty="0" err="1"/>
              <a:t>i</a:t>
            </a:r>
            <a:r>
              <a:rPr lang="en-NZ" sz="2400" dirty="0"/>
              <a:t> = minimum attractive rate of return</a:t>
            </a:r>
          </a:p>
          <a:p>
            <a:pPr lvl="2">
              <a:buNone/>
            </a:pPr>
            <a:r>
              <a:rPr lang="en-NZ" sz="2400" dirty="0"/>
              <a:t>						n= number of  year of future cash flow</a:t>
            </a:r>
            <a:endParaRPr lang="en-NZ" sz="2200" baseline="30000" dirty="0"/>
          </a:p>
          <a:p>
            <a:pPr eaLnBrk="1" hangingPunct="1"/>
            <a:r>
              <a:rPr lang="en-US" sz="2400" b="1" dirty="0">
                <a:cs typeface="Times New Roman" pitchFamily="18" charset="0"/>
              </a:rPr>
              <a:t>Maximum expenditure justified</a:t>
            </a:r>
          </a:p>
          <a:p>
            <a:pPr algn="just" eaLnBrk="1" hangingPunct="1">
              <a:buFontTx/>
              <a:buNone/>
            </a:pPr>
            <a:r>
              <a:rPr lang="en-US" dirty="0">
                <a:cs typeface="Times New Roman" pitchFamily="18" charset="0"/>
              </a:rPr>
              <a:t>		</a:t>
            </a:r>
            <a:r>
              <a:rPr lang="en-US" sz="3000" dirty="0" err="1">
                <a:cs typeface="Times New Roman" pitchFamily="18" charset="0"/>
              </a:rPr>
              <a:t>E</a:t>
            </a:r>
            <a:r>
              <a:rPr lang="en-US" sz="3000" baseline="-30000" dirty="0" err="1">
                <a:cs typeface="Times New Roman" pitchFamily="18" charset="0"/>
              </a:rPr>
              <a:t>mj</a:t>
            </a:r>
            <a:r>
              <a:rPr lang="en-US" sz="3000" dirty="0">
                <a:cs typeface="Times New Roman" pitchFamily="18" charset="0"/>
              </a:rPr>
              <a:t>	= </a:t>
            </a:r>
            <a:r>
              <a:rPr lang="en-US" sz="3000" dirty="0" err="1">
                <a:cs typeface="Times New Roman" pitchFamily="18" charset="0"/>
              </a:rPr>
              <a:t>F</a:t>
            </a:r>
            <a:r>
              <a:rPr lang="en-US" sz="3000" baseline="-30000" dirty="0" err="1">
                <a:cs typeface="Times New Roman" pitchFamily="18" charset="0"/>
              </a:rPr>
              <a:t>c</a:t>
            </a:r>
            <a:r>
              <a:rPr lang="en-US" sz="3000" dirty="0">
                <a:cs typeface="Times New Roman" pitchFamily="18" charset="0"/>
              </a:rPr>
              <a:t> </a:t>
            </a:r>
            <a:r>
              <a:rPr lang="en-US" sz="3000" dirty="0">
                <a:latin typeface="Times New Roman" pitchFamily="18" charset="0"/>
                <a:cs typeface="Times New Roman" pitchFamily="18" charset="0"/>
                <a:sym typeface="Symbol" pitchFamily="18" charset="2"/>
              </a:rPr>
              <a:t></a:t>
            </a:r>
            <a:r>
              <a:rPr lang="en-US" sz="3000" dirty="0">
                <a:cs typeface="Times New Roman" pitchFamily="18" charset="0"/>
              </a:rPr>
              <a:t> F</a:t>
            </a:r>
            <a:r>
              <a:rPr lang="en-US" sz="3000" baseline="-30000" dirty="0">
                <a:cs typeface="Times New Roman" pitchFamily="18" charset="0"/>
              </a:rPr>
              <a:t>t</a:t>
            </a:r>
            <a:r>
              <a:rPr lang="en-US" sz="3000" dirty="0">
                <a:cs typeface="Times New Roman" pitchFamily="18" charset="0"/>
              </a:rPr>
              <a:t> </a:t>
            </a:r>
            <a:r>
              <a:rPr lang="en-US" sz="3000" dirty="0">
                <a:latin typeface="Times New Roman" pitchFamily="18" charset="0"/>
                <a:cs typeface="Times New Roman" pitchFamily="18" charset="0"/>
                <a:sym typeface="Symbol" pitchFamily="18" charset="2"/>
              </a:rPr>
              <a:t></a:t>
            </a:r>
            <a:r>
              <a:rPr lang="en-US" sz="3000" dirty="0">
                <a:cs typeface="Times New Roman" pitchFamily="18" charset="0"/>
              </a:rPr>
              <a:t> P</a:t>
            </a:r>
          </a:p>
          <a:p>
            <a:pPr eaLnBrk="1" hangingPunct="1">
              <a:buFontTx/>
              <a:buNone/>
            </a:pPr>
            <a:r>
              <a:rPr lang="en-US" sz="3000" dirty="0">
                <a:cs typeface="Times New Roman" pitchFamily="18" charset="0"/>
              </a:rPr>
              <a:t>			= </a:t>
            </a:r>
            <a:r>
              <a:rPr lang="en-US" sz="3000" dirty="0" err="1">
                <a:cs typeface="Times New Roman" pitchFamily="18" charset="0"/>
              </a:rPr>
              <a:t>P</a:t>
            </a:r>
            <a:r>
              <a:rPr lang="en-US" sz="3000" baseline="-30000" dirty="0" err="1">
                <a:cs typeface="Times New Roman" pitchFamily="18" charset="0"/>
              </a:rPr>
              <a:t>commercial</a:t>
            </a:r>
            <a:r>
              <a:rPr lang="en-US" sz="3000" baseline="-30000" dirty="0">
                <a:cs typeface="Times New Roman" pitchFamily="18" charset="0"/>
              </a:rPr>
              <a:t> success</a:t>
            </a:r>
            <a:r>
              <a:rPr lang="en-US" sz="3000" dirty="0">
                <a:cs typeface="Times New Roman" pitchFamily="18" charset="0"/>
              </a:rPr>
              <a:t> </a:t>
            </a:r>
            <a:r>
              <a:rPr lang="en-US" sz="3000" dirty="0">
                <a:latin typeface="Times New Roman" pitchFamily="18" charset="0"/>
                <a:cs typeface="Times New Roman" pitchFamily="18" charset="0"/>
                <a:sym typeface="Symbol" pitchFamily="18" charset="2"/>
              </a:rPr>
              <a:t></a:t>
            </a:r>
            <a:r>
              <a:rPr lang="en-US" sz="3000" dirty="0">
                <a:cs typeface="Times New Roman" pitchFamily="18" charset="0"/>
              </a:rPr>
              <a:t> </a:t>
            </a:r>
            <a:r>
              <a:rPr lang="en-US" sz="3000" dirty="0" err="1">
                <a:cs typeface="Times New Roman" pitchFamily="18" charset="0"/>
              </a:rPr>
              <a:t>P</a:t>
            </a:r>
            <a:r>
              <a:rPr lang="en-US" sz="3000" baseline="-30000" dirty="0" err="1">
                <a:cs typeface="Times New Roman" pitchFamily="18" charset="0"/>
              </a:rPr>
              <a:t>tech</a:t>
            </a:r>
            <a:r>
              <a:rPr lang="en-US" sz="3000" baseline="-30000" dirty="0">
                <a:cs typeface="Times New Roman" pitchFamily="18" charset="0"/>
              </a:rPr>
              <a:t>. success </a:t>
            </a:r>
            <a:r>
              <a:rPr lang="en-US" sz="3000" dirty="0">
                <a:latin typeface="Times New Roman" pitchFamily="18" charset="0"/>
                <a:cs typeface="Times New Roman" pitchFamily="18" charset="0"/>
                <a:sym typeface="Symbol" pitchFamily="18" charset="2"/>
              </a:rPr>
              <a:t></a:t>
            </a:r>
            <a:r>
              <a:rPr lang="en-US" sz="3000" dirty="0">
                <a:cs typeface="Times New Roman" pitchFamily="18" charset="0"/>
              </a:rPr>
              <a:t> NPW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6452A5-A8F1-43D1-9ECB-31753CBFF800}"/>
              </a:ext>
            </a:extLst>
          </p:cNvPr>
          <p:cNvPicPr>
            <a:picLocks noChangeAspect="1" noChangeArrowheads="1"/>
          </p:cNvPicPr>
          <p:nvPr/>
        </p:nvPicPr>
        <p:blipFill>
          <a:blip r:embed="rId2"/>
          <a:srcRect l="20079" t="44866" r="34993" b="17634"/>
          <a:stretch>
            <a:fillRect/>
          </a:stretch>
        </p:blipFill>
        <p:spPr bwMode="auto">
          <a:xfrm>
            <a:off x="282388" y="591671"/>
            <a:ext cx="8659906" cy="5298142"/>
          </a:xfrm>
          <a:prstGeom prst="rect">
            <a:avLst/>
          </a:prstGeom>
          <a:noFill/>
          <a:ln w="9525">
            <a:noFill/>
            <a:miter lim="800000"/>
            <a:headEnd/>
            <a:tailEnd/>
          </a:ln>
          <a:effectLst/>
        </p:spPr>
      </p:pic>
    </p:spTree>
    <p:extLst>
      <p:ext uri="{BB962C8B-B14F-4D97-AF65-F5344CB8AC3E}">
        <p14:creationId xmlns:p14="http://schemas.microsoft.com/office/powerpoint/2010/main" val="18003192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xfrm>
            <a:off x="1204913" y="274638"/>
            <a:ext cx="7939087" cy="1143000"/>
          </a:xfrm>
          <a:noFill/>
          <a:ln/>
        </p:spPr>
        <p:txBody>
          <a:bodyPr anchor="ctr">
            <a:normAutofit/>
          </a:bodyPr>
          <a:lstStyle/>
          <a:p>
            <a:r>
              <a:rPr lang="en-US" sz="3600" dirty="0">
                <a:latin typeface="Tahoma" pitchFamily="34" charset="0"/>
                <a:ea typeface="Tahoma" pitchFamily="34" charset="0"/>
                <a:cs typeface="Tahoma" pitchFamily="34" charset="0"/>
              </a:rPr>
              <a:t>Making R&amp;D Organizations Successful</a:t>
            </a:r>
          </a:p>
        </p:txBody>
      </p:sp>
      <p:sp>
        <p:nvSpPr>
          <p:cNvPr id="35843" name="Rectangle 3"/>
          <p:cNvSpPr>
            <a:spLocks noGrp="1" noChangeArrowheads="1"/>
          </p:cNvSpPr>
          <p:nvPr>
            <p:ph type="body" idx="4294967295"/>
          </p:nvPr>
        </p:nvSpPr>
        <p:spPr>
          <a:xfrm>
            <a:off x="339940" y="1175952"/>
            <a:ext cx="8507498" cy="5027140"/>
          </a:xfrm>
          <a:noFill/>
          <a:ln/>
        </p:spPr>
        <p:txBody>
          <a:bodyPr>
            <a:normAutofit/>
          </a:bodyPr>
          <a:lstStyle/>
          <a:p>
            <a:r>
              <a:rPr lang="en-US" sz="3200" dirty="0">
                <a:latin typeface="Tahoma" pitchFamily="34" charset="0"/>
                <a:ea typeface="Tahoma" pitchFamily="34" charset="0"/>
                <a:cs typeface="Tahoma" pitchFamily="34" charset="0"/>
              </a:rPr>
              <a:t>R&amp;D Business Strategy</a:t>
            </a:r>
          </a:p>
          <a:p>
            <a:pPr lvl="1"/>
            <a:r>
              <a:rPr lang="en-US" sz="2800" dirty="0">
                <a:latin typeface="Tahoma" pitchFamily="34" charset="0"/>
                <a:ea typeface="Tahoma" pitchFamily="34" charset="0"/>
                <a:cs typeface="Tahoma" pitchFamily="34" charset="0"/>
              </a:rPr>
              <a:t>Carefully planned technology strategy must be considered to support the overall strategy of the enterprise.</a:t>
            </a:r>
          </a:p>
          <a:p>
            <a:pPr lvl="1"/>
            <a:r>
              <a:rPr lang="en-US" sz="2800" dirty="0">
                <a:latin typeface="Tahoma" pitchFamily="34" charset="0"/>
                <a:ea typeface="Tahoma" pitchFamily="34" charset="0"/>
                <a:cs typeface="Tahoma" pitchFamily="34" charset="0"/>
              </a:rPr>
              <a:t>Erickson et al. indentify “three broad classes of technologies” a typical firm must consider:</a:t>
            </a:r>
          </a:p>
          <a:p>
            <a:pPr lvl="2"/>
            <a:r>
              <a:rPr lang="en-US" sz="2400" b="1" dirty="0">
                <a:latin typeface="Tahoma" pitchFamily="34" charset="0"/>
                <a:ea typeface="Tahoma" pitchFamily="34" charset="0"/>
                <a:cs typeface="Tahoma" pitchFamily="34" charset="0"/>
              </a:rPr>
              <a:t>Base Technologies</a:t>
            </a:r>
            <a:r>
              <a:rPr lang="en-US" sz="2400" dirty="0">
                <a:latin typeface="Tahoma" pitchFamily="34" charset="0"/>
                <a:ea typeface="Tahoma" pitchFamily="34" charset="0"/>
                <a:cs typeface="Tahoma" pitchFamily="34" charset="0"/>
              </a:rPr>
              <a:t> – a firm must master these technologies to be effective in the chosen market</a:t>
            </a:r>
          </a:p>
          <a:p>
            <a:pPr lvl="2"/>
            <a:r>
              <a:rPr lang="en-US" sz="2400" b="1" dirty="0">
                <a:latin typeface="Tahoma" pitchFamily="34" charset="0"/>
                <a:ea typeface="Tahoma" pitchFamily="34" charset="0"/>
                <a:cs typeface="Tahoma" pitchFamily="34" charset="0"/>
              </a:rPr>
              <a:t>Key Technologies</a:t>
            </a:r>
            <a:r>
              <a:rPr lang="en-US" sz="2400" dirty="0">
                <a:latin typeface="Tahoma" pitchFamily="34" charset="0"/>
                <a:ea typeface="Tahoma" pitchFamily="34" charset="0"/>
                <a:cs typeface="Tahoma" pitchFamily="34" charset="0"/>
              </a:rPr>
              <a:t> – provide competitive advantage by embedding differentiating features or functions</a:t>
            </a:r>
          </a:p>
          <a:p>
            <a:pPr lvl="2"/>
            <a:r>
              <a:rPr lang="en-US" sz="2400" b="1" dirty="0">
                <a:latin typeface="Tahoma" pitchFamily="34" charset="0"/>
                <a:ea typeface="Tahoma" pitchFamily="34" charset="0"/>
                <a:cs typeface="Tahoma" pitchFamily="34" charset="0"/>
              </a:rPr>
              <a:t>Pacing Technologies</a:t>
            </a:r>
            <a:r>
              <a:rPr lang="en-US" sz="2400" dirty="0">
                <a:latin typeface="Tahoma" pitchFamily="34" charset="0"/>
                <a:ea typeface="Tahoma" pitchFamily="34" charset="0"/>
                <a:cs typeface="Tahoma" pitchFamily="34" charset="0"/>
              </a:rPr>
              <a:t> – may become key technologies later, these differentiate leader from follower</a:t>
            </a:r>
          </a:p>
          <a:p>
            <a:pPr lvl="1"/>
            <a:endParaRPr lang="en-US" sz="2800" dirty="0">
              <a:latin typeface="Tahoma" pitchFamily="34" charset="0"/>
              <a:ea typeface="Tahoma" pitchFamily="34" charset="0"/>
              <a:cs typeface="Tahoma"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10" name="Picture 2" descr="सम्बन्धित छवि"/>
          <p:cNvPicPr>
            <a:picLocks noChangeAspect="1" noChangeArrowheads="1"/>
          </p:cNvPicPr>
          <p:nvPr/>
        </p:nvPicPr>
        <p:blipFill>
          <a:blip r:embed="rId2">
            <a:duotone>
              <a:schemeClr val="accent6">
                <a:shade val="45000"/>
                <a:satMod val="135000"/>
              </a:schemeClr>
              <a:prstClr val="white"/>
            </a:duotone>
          </a:blip>
          <a:srcRect l="5865" t="11678" r="5563" b="19593"/>
          <a:stretch>
            <a:fillRect/>
          </a:stretch>
        </p:blipFill>
        <p:spPr bwMode="auto">
          <a:xfrm>
            <a:off x="265719" y="407362"/>
            <a:ext cx="8705286" cy="5869870"/>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6" name="Picture 2" descr="सम्बन्धित छवि"/>
          <p:cNvPicPr>
            <a:picLocks noChangeAspect="1" noChangeArrowheads="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colorTemperature colorTemp="6499"/>
                    </a14:imgEffect>
                    <a14:imgEffect>
                      <a14:saturation sat="0"/>
                    </a14:imgEffect>
                  </a14:imgLayer>
                </a14:imgProps>
              </a:ext>
            </a:extLst>
          </a:blip>
          <a:srcRect l="4681" t="16712" r="4536" b="13973"/>
          <a:stretch>
            <a:fillRect/>
          </a:stretch>
        </p:blipFill>
        <p:spPr bwMode="auto">
          <a:xfrm>
            <a:off x="207592" y="136645"/>
            <a:ext cx="8578062" cy="5845570"/>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4" name="Picture 2" descr="erickson base key pacing techologyको लागि तस्बिर परिणाम"/>
          <p:cNvPicPr>
            <a:picLocks noChangeAspect="1" noChangeArrowheads="1"/>
          </p:cNvPicPr>
          <p:nvPr/>
        </p:nvPicPr>
        <p:blipFill>
          <a:blip r:embed="rId2"/>
          <a:srcRect/>
          <a:stretch>
            <a:fillRect/>
          </a:stretch>
        </p:blipFill>
        <p:spPr bwMode="auto">
          <a:xfrm>
            <a:off x="254430" y="719781"/>
            <a:ext cx="8481797" cy="5396813"/>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106" name="Picture 2" descr="everett rogers diffusion of innovationsको लागि तस्बिर परिणाम"/>
          <p:cNvPicPr>
            <a:picLocks noChangeAspect="1" noChangeArrowheads="1"/>
          </p:cNvPicPr>
          <p:nvPr/>
        </p:nvPicPr>
        <p:blipFill>
          <a:blip r:embed="rId2"/>
          <a:srcRect/>
          <a:stretch>
            <a:fillRect/>
          </a:stretch>
        </p:blipFill>
        <p:spPr bwMode="auto">
          <a:xfrm>
            <a:off x="123568" y="172995"/>
            <a:ext cx="8884508" cy="6178378"/>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154" name="Picture 2" descr="everett rogers diffusion of innovationsको लागि तस्बिर परिणाम"/>
          <p:cNvPicPr>
            <a:picLocks noChangeAspect="1" noChangeArrowheads="1"/>
          </p:cNvPicPr>
          <p:nvPr/>
        </p:nvPicPr>
        <p:blipFill>
          <a:blip r:embed="rId2"/>
          <a:srcRect/>
          <a:stretch>
            <a:fillRect/>
          </a:stretch>
        </p:blipFill>
        <p:spPr bwMode="auto">
          <a:xfrm>
            <a:off x="249694" y="310488"/>
            <a:ext cx="8659528" cy="5954387"/>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644650" y="609600"/>
            <a:ext cx="7499350" cy="609600"/>
          </a:xfrm>
        </p:spPr>
        <p:txBody>
          <a:bodyPr/>
          <a:lstStyle/>
          <a:p>
            <a:pPr>
              <a:buNone/>
            </a:pPr>
            <a:r>
              <a:rPr lang="en-US" dirty="0"/>
              <a:t>Types of Technology Adopters</a:t>
            </a:r>
          </a:p>
        </p:txBody>
      </p:sp>
      <p:pic>
        <p:nvPicPr>
          <p:cNvPr id="173058" name="Picture 2" descr="types of technology adoptersको लागि तस्बिर परिणाम"/>
          <p:cNvPicPr>
            <a:picLocks noChangeAspect="1" noChangeArrowheads="1"/>
          </p:cNvPicPr>
          <p:nvPr/>
        </p:nvPicPr>
        <p:blipFill>
          <a:blip r:embed="rId2"/>
          <a:srcRect/>
          <a:stretch>
            <a:fillRect/>
          </a:stretch>
        </p:blipFill>
        <p:spPr bwMode="auto">
          <a:xfrm>
            <a:off x="158989" y="1219200"/>
            <a:ext cx="8812015" cy="4912868"/>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79730" y="395287"/>
            <a:ext cx="7499350" cy="549275"/>
          </a:xfrm>
        </p:spPr>
        <p:txBody>
          <a:bodyPr>
            <a:normAutofit fontScale="92500" lnSpcReduction="20000"/>
          </a:bodyPr>
          <a:lstStyle/>
          <a:p>
            <a:pPr>
              <a:buNone/>
            </a:pPr>
            <a:r>
              <a:rPr lang="en-US" sz="4000" dirty="0"/>
              <a:t>Technology Adoption Curve</a:t>
            </a:r>
          </a:p>
        </p:txBody>
      </p:sp>
      <p:pic>
        <p:nvPicPr>
          <p:cNvPr id="174084" name="Picture 4" descr="types of technology adoptersको लागि तस्बिर परिणाम"/>
          <p:cNvPicPr>
            <a:picLocks noChangeAspect="1" noChangeArrowheads="1"/>
          </p:cNvPicPr>
          <p:nvPr/>
        </p:nvPicPr>
        <p:blipFill>
          <a:blip r:embed="rId2"/>
          <a:srcRect/>
          <a:stretch>
            <a:fillRect/>
          </a:stretch>
        </p:blipFill>
        <p:spPr bwMode="auto">
          <a:xfrm>
            <a:off x="379730" y="1219200"/>
            <a:ext cx="8529491" cy="4968875"/>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idx="4294967295"/>
          </p:nvPr>
        </p:nvSpPr>
        <p:spPr>
          <a:xfrm>
            <a:off x="654908" y="373492"/>
            <a:ext cx="7929562" cy="1143000"/>
          </a:xfrm>
          <a:noFill/>
          <a:ln/>
        </p:spPr>
        <p:txBody>
          <a:bodyPr>
            <a:normAutofit fontScale="90000"/>
          </a:bodyPr>
          <a:lstStyle/>
          <a:p>
            <a:pPr algn="ctr"/>
            <a:r>
              <a:rPr lang="en-US" dirty="0"/>
              <a:t>Advanced Organizer</a:t>
            </a:r>
            <a:br>
              <a:rPr lang="en-US" dirty="0"/>
            </a:br>
            <a:endParaRPr lang="en-US" dirty="0"/>
          </a:p>
        </p:txBody>
      </p:sp>
      <p:graphicFrame>
        <p:nvGraphicFramePr>
          <p:cNvPr id="37888" name="Object 1024">
            <a:hlinkClick r:id="" action="ppaction://ole?verb=0"/>
          </p:cNvPr>
          <p:cNvGraphicFramePr>
            <a:graphicFrameLocks noGrp="1"/>
          </p:cNvGraphicFramePr>
          <p:nvPr>
            <p:ph idx="4294967295"/>
            <p:extLst>
              <p:ext uri="{D42A27DB-BD31-4B8C-83A1-F6EECF244321}">
                <p14:modId xmlns:p14="http://schemas.microsoft.com/office/powerpoint/2010/main" val="1347292024"/>
              </p:ext>
            </p:extLst>
          </p:nvPr>
        </p:nvGraphicFramePr>
        <p:xfrm>
          <a:off x="1043717" y="1153319"/>
          <a:ext cx="7445375" cy="4551362"/>
        </p:xfrm>
        <a:graphic>
          <a:graphicData uri="http://schemas.openxmlformats.org/presentationml/2006/ole">
            <mc:AlternateContent xmlns:mc="http://schemas.openxmlformats.org/markup-compatibility/2006">
              <mc:Choice xmlns:v="urn:schemas-microsoft-com:vml" Requires="v">
                <p:oleObj spid="_x0000_s1027" name="MS Org Chart" r:id="rId3" imgW="6597360" imgH="3600360" progId="">
                  <p:embed followColorScheme="full"/>
                </p:oleObj>
              </mc:Choice>
              <mc:Fallback>
                <p:oleObj name="MS Org Chart" r:id="rId3" imgW="6597360" imgH="3600360" progId="">
                  <p:embed followColorScheme="full"/>
                  <p:pic>
                    <p:nvPicPr>
                      <p:cNvPr id="37888" name="Object 1024">
                        <a:hlinkClick r:id="" action="ppaction://ole?verb=0"/>
                      </p:cNvPr>
                      <p:cNvPicPr>
                        <a:picLocks noChangeArrowheads="1"/>
                      </p:cNvPicPr>
                      <p:nvPr/>
                    </p:nvPicPr>
                    <p:blipFill>
                      <a:blip r:embed="rId4"/>
                      <a:srcRect/>
                      <a:stretch>
                        <a:fillRect/>
                      </a:stretch>
                    </p:blipFill>
                    <p:spPr bwMode="auto">
                      <a:xfrm>
                        <a:off x="1043717" y="1153319"/>
                        <a:ext cx="7445375" cy="455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oleObj>
              </mc:Fallback>
            </mc:AlternateContent>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type="body" idx="4294967295"/>
          </p:nvPr>
        </p:nvSpPr>
        <p:spPr>
          <a:xfrm>
            <a:off x="1641388" y="101602"/>
            <a:ext cx="5256123" cy="898351"/>
          </a:xfrm>
          <a:noFill/>
          <a:ln/>
        </p:spPr>
        <p:txBody>
          <a:bodyPr>
            <a:normAutofit/>
          </a:bodyPr>
          <a:lstStyle/>
          <a:p>
            <a:r>
              <a:rPr lang="en-US" sz="2800" dirty="0">
                <a:latin typeface="Tahoma" pitchFamily="34" charset="0"/>
                <a:ea typeface="Tahoma" pitchFamily="34" charset="0"/>
                <a:cs typeface="Tahoma" pitchFamily="34" charset="0"/>
              </a:rPr>
              <a:t>Evaluating R&amp;D Effectiveness</a:t>
            </a:r>
          </a:p>
          <a:p>
            <a:pPr lvl="1"/>
            <a:r>
              <a:rPr lang="en-US" sz="2000" dirty="0">
                <a:latin typeface="Tahoma" pitchFamily="34" charset="0"/>
                <a:ea typeface="Tahoma" pitchFamily="34" charset="0"/>
                <a:cs typeface="Tahoma" pitchFamily="34" charset="0"/>
              </a:rPr>
              <a:t>Organizational Effectiveness</a:t>
            </a:r>
          </a:p>
          <a:p>
            <a:pPr lvl="1"/>
            <a:endParaRPr lang="en-US" sz="2400" dirty="0">
              <a:latin typeface="Tahoma" pitchFamily="34" charset="0"/>
              <a:ea typeface="Tahoma" pitchFamily="34" charset="0"/>
              <a:cs typeface="Tahoma" pitchFamily="34" charset="0"/>
            </a:endParaRPr>
          </a:p>
        </p:txBody>
      </p:sp>
      <p:sp>
        <p:nvSpPr>
          <p:cNvPr id="7" name="TextBox 6">
            <a:extLst>
              <a:ext uri="{FF2B5EF4-FFF2-40B4-BE49-F238E27FC236}">
                <a16:creationId xmlns:a16="http://schemas.microsoft.com/office/drawing/2014/main" id="{2449700C-65FB-485F-B127-13AF6F431715}"/>
              </a:ext>
            </a:extLst>
          </p:cNvPr>
          <p:cNvSpPr txBox="1"/>
          <p:nvPr/>
        </p:nvSpPr>
        <p:spPr>
          <a:xfrm>
            <a:off x="0" y="813221"/>
            <a:ext cx="9144000" cy="5632311"/>
          </a:xfrm>
          <a:prstGeom prst="rect">
            <a:avLst/>
          </a:prstGeom>
          <a:noFill/>
        </p:spPr>
        <p:txBody>
          <a:bodyPr wrap="square">
            <a:spAutoFit/>
          </a:bodyPr>
          <a:lstStyle/>
          <a:p>
            <a:pPr marL="342900" indent="-342900">
              <a:buAutoNum type="arabicPeriod"/>
            </a:pPr>
            <a:r>
              <a:rPr lang="en-US" dirty="0"/>
              <a:t>Ratio of research costs to profits</a:t>
            </a:r>
          </a:p>
          <a:p>
            <a:pPr marL="342900" indent="-342900">
              <a:buAutoNum type="arabicPeriod"/>
            </a:pPr>
            <a:r>
              <a:rPr lang="en-US" dirty="0"/>
              <a:t>Percentage of total earnings due to new products</a:t>
            </a:r>
          </a:p>
          <a:p>
            <a:pPr marL="342900" indent="-342900">
              <a:buAutoNum type="arabicPeriod"/>
            </a:pPr>
            <a:r>
              <a:rPr lang="en-US" dirty="0"/>
              <a:t>Share of market due to new products (usually computed as the volume of sales from a firm’s new products in a specific product market to the total sales available from that market, which confounds the measure by including marketing proficiency as well)</a:t>
            </a:r>
          </a:p>
          <a:p>
            <a:pPr marL="342900" indent="-342900">
              <a:buAutoNum type="arabicPeriod"/>
            </a:pPr>
            <a:r>
              <a:rPr lang="en-US" dirty="0"/>
              <a:t>Research costs related to increases in sales </a:t>
            </a:r>
          </a:p>
          <a:p>
            <a:pPr marL="342900" indent="-342900">
              <a:buAutoNum type="arabicPeriod"/>
            </a:pPr>
            <a:r>
              <a:rPr lang="en-US" dirty="0"/>
              <a:t>Research costs to ratio of new and old sales</a:t>
            </a:r>
          </a:p>
          <a:p>
            <a:pPr marL="342900" indent="-342900">
              <a:buAutoNum type="arabicPeriod"/>
            </a:pPr>
            <a:r>
              <a:rPr lang="en-US" dirty="0"/>
              <a:t>Research costs per employee </a:t>
            </a:r>
          </a:p>
          <a:p>
            <a:pPr marL="342900" indent="-342900">
              <a:buAutoNum type="arabicPeriod"/>
            </a:pPr>
            <a:r>
              <a:rPr lang="en-US" dirty="0"/>
              <a:t>Ratio of research costs to overhead expenses such as administrative and selling costs </a:t>
            </a:r>
          </a:p>
          <a:p>
            <a:pPr marL="342900" indent="-342900">
              <a:buAutoNum type="arabicPeriod"/>
            </a:pPr>
            <a:r>
              <a:rPr lang="en-US" dirty="0"/>
              <a:t>Cash flows (continuing evaluation of the pattern of outflows for research expense and actual and projected inflows from resulting revenue) </a:t>
            </a:r>
          </a:p>
          <a:p>
            <a:pPr marL="342900" indent="-342900">
              <a:buAutoNum type="arabicPeriod"/>
            </a:pPr>
            <a:r>
              <a:rPr lang="en-US" dirty="0"/>
              <a:t>Research audits, including indicators of administrative and technical objectives such as costs, time, completion dates, probability of technical success, probability of commercial success, expected market share, expected profits, expected return on investment, design, and development. Blake provides a checklist of questions to ask in such an audit. </a:t>
            </a:r>
          </a:p>
          <a:p>
            <a:pPr marL="342900" indent="-342900">
              <a:buAutoNum type="arabicPeriod"/>
            </a:pPr>
            <a:r>
              <a:rPr lang="en-US" dirty="0"/>
              <a:t>Weighted averages of costs and objectives (a measure of the extent the average R&amp;D dollar contributed toward objectives with weights on a scale, such as 0.0 equals project badly missed objectives to 3.0 equals project far exceeded objectives) </a:t>
            </a:r>
          </a:p>
          <a:p>
            <a:pPr marL="342900" indent="-342900">
              <a:buAutoNum type="arabicPeriod"/>
            </a:pPr>
            <a:r>
              <a:rPr lang="en-US" dirty="0"/>
              <a:t>Project profiles (a more complex weighted scoring of each project, using criteria such as those in the research audits, item 9).</a:t>
            </a:r>
          </a:p>
        </p:txBody>
      </p:sp>
    </p:spTree>
    <p:extLst>
      <p:ext uri="{BB962C8B-B14F-4D97-AF65-F5344CB8AC3E}">
        <p14:creationId xmlns:p14="http://schemas.microsoft.com/office/powerpoint/2010/main" val="15564141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64524" y="375809"/>
            <a:ext cx="8445844" cy="5753142"/>
          </a:xfrm>
        </p:spPr>
        <p:txBody>
          <a:bodyPr>
            <a:normAutofit/>
          </a:bodyPr>
          <a:lstStyle/>
          <a:p>
            <a:pPr lvl="1"/>
            <a:r>
              <a:rPr lang="en-US" sz="3600" dirty="0">
                <a:latin typeface="Tahoma" pitchFamily="34" charset="0"/>
                <a:ea typeface="Tahoma" pitchFamily="34" charset="0"/>
                <a:cs typeface="Tahoma" pitchFamily="34" charset="0"/>
              </a:rPr>
              <a:t>Individual Effectiveness</a:t>
            </a:r>
          </a:p>
          <a:p>
            <a:pPr lvl="2"/>
            <a:r>
              <a:rPr lang="en-US" sz="3600" dirty="0"/>
              <a:t>Evaluated by the normal techniques of performance appraisal, especially management by objectives (MBO), emphasizing research goals.</a:t>
            </a:r>
          </a:p>
          <a:p>
            <a:pPr lvl="2"/>
            <a:r>
              <a:rPr lang="en-US" sz="3600" dirty="0"/>
              <a:t>Quantitative measures – the number of patents and publications, and citation by others of those publications, etc.</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xfrm>
            <a:off x="1204913" y="274638"/>
            <a:ext cx="7939087" cy="1143000"/>
          </a:xfrm>
          <a:noFill/>
          <a:ln/>
        </p:spPr>
        <p:txBody>
          <a:bodyPr anchor="ctr">
            <a:normAutofit/>
          </a:bodyPr>
          <a:lstStyle/>
          <a:p>
            <a:r>
              <a:rPr lang="en-US" sz="3600" dirty="0">
                <a:latin typeface="Tahoma" pitchFamily="34" charset="0"/>
                <a:ea typeface="Tahoma" pitchFamily="34" charset="0"/>
                <a:cs typeface="Tahoma" pitchFamily="34" charset="0"/>
              </a:rPr>
              <a:t>Making R&amp;D Organizations Successful</a:t>
            </a:r>
          </a:p>
        </p:txBody>
      </p:sp>
      <p:sp>
        <p:nvSpPr>
          <p:cNvPr id="35843" name="Rectangle 3"/>
          <p:cNvSpPr>
            <a:spLocks noGrp="1" noChangeArrowheads="1"/>
          </p:cNvSpPr>
          <p:nvPr>
            <p:ph type="body" idx="4294967295"/>
          </p:nvPr>
        </p:nvSpPr>
        <p:spPr>
          <a:xfrm>
            <a:off x="302870" y="1133304"/>
            <a:ext cx="8544568" cy="5329238"/>
          </a:xfrm>
          <a:noFill/>
          <a:ln/>
        </p:spPr>
        <p:txBody>
          <a:bodyPr>
            <a:normAutofit lnSpcReduction="10000"/>
          </a:bodyPr>
          <a:lstStyle/>
          <a:p>
            <a:r>
              <a:rPr lang="en-US" sz="3600" dirty="0">
                <a:latin typeface="Tahoma" pitchFamily="34" charset="0"/>
                <a:ea typeface="Tahoma" pitchFamily="34" charset="0"/>
                <a:cs typeface="Tahoma" pitchFamily="34" charset="0"/>
              </a:rPr>
              <a:t>Support for R&amp;D. </a:t>
            </a:r>
            <a:r>
              <a:rPr lang="en-US" sz="2400" dirty="0">
                <a:latin typeface="Tahoma" pitchFamily="34" charset="0"/>
                <a:ea typeface="Tahoma" pitchFamily="34" charset="0"/>
                <a:cs typeface="Tahoma" pitchFamily="34" charset="0"/>
              </a:rPr>
              <a:t>Quality supporting services need to be supplied to make the work of the highly trained scientist and engineer more efficient and productive.</a:t>
            </a:r>
            <a:endParaRPr lang="en-US" sz="2800" dirty="0">
              <a:latin typeface="Tahoma" pitchFamily="34" charset="0"/>
              <a:ea typeface="Tahoma" pitchFamily="34" charset="0"/>
              <a:cs typeface="Tahoma" pitchFamily="34" charset="0"/>
            </a:endParaRPr>
          </a:p>
          <a:p>
            <a:pPr lvl="2"/>
            <a:r>
              <a:rPr lang="en-US" sz="2400" dirty="0">
                <a:latin typeface="Tahoma" pitchFamily="34" charset="0"/>
                <a:ea typeface="Tahoma" pitchFamily="34" charset="0"/>
                <a:cs typeface="Tahoma" pitchFamily="34" charset="0"/>
              </a:rPr>
              <a:t>Technical support to carry repetitive testing and other functions – low skilled level manpower</a:t>
            </a:r>
          </a:p>
          <a:p>
            <a:pPr lvl="2"/>
            <a:r>
              <a:rPr lang="en-US" sz="2400" dirty="0">
                <a:latin typeface="Tahoma" pitchFamily="34" charset="0"/>
                <a:ea typeface="Tahoma" pitchFamily="34" charset="0"/>
                <a:cs typeface="Tahoma" pitchFamily="34" charset="0"/>
              </a:rPr>
              <a:t>Support of mechanics, glassblowers, carpenters to produce test and research equipment </a:t>
            </a:r>
          </a:p>
          <a:p>
            <a:pPr lvl="2"/>
            <a:r>
              <a:rPr lang="en-US" sz="2400" dirty="0">
                <a:latin typeface="Tahoma" pitchFamily="34" charset="0"/>
                <a:ea typeface="Tahoma" pitchFamily="34" charset="0"/>
                <a:cs typeface="Tahoma" pitchFamily="34" charset="0"/>
              </a:rPr>
              <a:t>A technical library with the field of research </a:t>
            </a:r>
          </a:p>
          <a:p>
            <a:pPr lvl="2"/>
            <a:r>
              <a:rPr lang="en-US" sz="2400" dirty="0">
                <a:latin typeface="Tahoma" pitchFamily="34" charset="0"/>
                <a:ea typeface="Tahoma" pitchFamily="34" charset="0"/>
                <a:cs typeface="Tahoma" pitchFamily="34" charset="0"/>
              </a:rPr>
              <a:t>Technical publication support including typing, editing, graphical support for report production</a:t>
            </a:r>
          </a:p>
          <a:p>
            <a:pPr lvl="2"/>
            <a:r>
              <a:rPr lang="en-US" sz="2400" dirty="0">
                <a:latin typeface="Tahoma" pitchFamily="34" charset="0"/>
                <a:ea typeface="Tahoma" pitchFamily="34" charset="0"/>
                <a:cs typeface="Tahoma" pitchFamily="34" charset="0"/>
              </a:rPr>
              <a:t>A flexible system for procuring researcher’s equipment and materials</a:t>
            </a:r>
          </a:p>
          <a:p>
            <a:pPr lvl="2"/>
            <a:r>
              <a:rPr lang="en-US" sz="2400" dirty="0">
                <a:latin typeface="Tahoma" pitchFamily="34" charset="0"/>
                <a:ea typeface="Tahoma" pitchFamily="34" charset="0"/>
                <a:cs typeface="Tahoma" pitchFamily="34" charset="0"/>
              </a:rPr>
              <a:t>Computer facilities and programming assistance</a:t>
            </a:r>
          </a:p>
          <a:p>
            <a:pPr lvl="2"/>
            <a:r>
              <a:rPr lang="en-US" sz="2400" dirty="0">
                <a:latin typeface="Tahoma" pitchFamily="34" charset="0"/>
                <a:ea typeface="Tahoma" pitchFamily="34" charset="0"/>
                <a:cs typeface="Tahoma" pitchFamily="34" charset="0"/>
              </a:rPr>
              <a:t>A strong internal commercialization process in place to take research to product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a:xfrm>
            <a:off x="1204913" y="274638"/>
            <a:ext cx="7939087" cy="801687"/>
          </a:xfrm>
          <a:noFill/>
          <a:ln/>
        </p:spPr>
        <p:txBody>
          <a:bodyPr anchor="ctr">
            <a:normAutofit/>
          </a:bodyPr>
          <a:lstStyle/>
          <a:p>
            <a:r>
              <a:rPr lang="en-US" sz="3600" dirty="0">
                <a:latin typeface="Tahoma" pitchFamily="34" charset="0"/>
                <a:ea typeface="Tahoma" pitchFamily="34" charset="0"/>
                <a:cs typeface="Tahoma" pitchFamily="34" charset="0"/>
              </a:rPr>
              <a:t>Protection of Ideas</a:t>
            </a:r>
            <a:r>
              <a:rPr lang="en-US" sz="3600" b="0" dirty="0">
                <a:latin typeface="Tahoma" pitchFamily="34" charset="0"/>
                <a:ea typeface="Tahoma" pitchFamily="34" charset="0"/>
                <a:cs typeface="Tahoma" pitchFamily="34" charset="0"/>
              </a:rPr>
              <a:t> </a:t>
            </a:r>
          </a:p>
        </p:txBody>
      </p:sp>
      <p:sp>
        <p:nvSpPr>
          <p:cNvPr id="28675" name="Rectangle 3"/>
          <p:cNvSpPr>
            <a:spLocks noGrp="1" noChangeArrowheads="1"/>
          </p:cNvSpPr>
          <p:nvPr>
            <p:ph type="body" idx="4294967295"/>
          </p:nvPr>
        </p:nvSpPr>
        <p:spPr>
          <a:xfrm>
            <a:off x="300037" y="922723"/>
            <a:ext cx="8374405" cy="5268012"/>
          </a:xfrm>
          <a:noFill/>
          <a:ln/>
        </p:spPr>
        <p:txBody>
          <a:bodyPr>
            <a:normAutofit lnSpcReduction="10000"/>
          </a:bodyPr>
          <a:lstStyle/>
          <a:p>
            <a:pPr>
              <a:lnSpc>
                <a:spcPct val="90000"/>
              </a:lnSpc>
            </a:pPr>
            <a:r>
              <a:rPr lang="en-US" sz="2800" dirty="0">
                <a:latin typeface="Tahoma" pitchFamily="34" charset="0"/>
                <a:ea typeface="Tahoma" pitchFamily="34" charset="0"/>
                <a:cs typeface="Tahoma" pitchFamily="34" charset="0"/>
              </a:rPr>
              <a:t>Strategic planning for competition requires protecting innovation</a:t>
            </a:r>
          </a:p>
          <a:p>
            <a:pPr>
              <a:lnSpc>
                <a:spcPct val="90000"/>
              </a:lnSpc>
            </a:pPr>
            <a:r>
              <a:rPr lang="en-US" sz="2800" dirty="0">
                <a:latin typeface="Tahoma" pitchFamily="34" charset="0"/>
                <a:ea typeface="Tahoma" pitchFamily="34" charset="0"/>
                <a:cs typeface="Tahoma" pitchFamily="34" charset="0"/>
              </a:rPr>
              <a:t>Development of organizational goodwill also is for competitive advantage</a:t>
            </a:r>
          </a:p>
          <a:p>
            <a:pPr>
              <a:lnSpc>
                <a:spcPct val="90000"/>
              </a:lnSpc>
            </a:pPr>
            <a:r>
              <a:rPr lang="en-US" sz="2800" dirty="0">
                <a:latin typeface="Tahoma" pitchFamily="34" charset="0"/>
                <a:ea typeface="Tahoma" pitchFamily="34" charset="0"/>
                <a:cs typeface="Tahoma" pitchFamily="34" charset="0"/>
              </a:rPr>
              <a:t>There are four legal means to protect individual or organizational ideas and rights</a:t>
            </a:r>
          </a:p>
          <a:p>
            <a:pPr lvl="1">
              <a:lnSpc>
                <a:spcPct val="90000"/>
              </a:lnSpc>
            </a:pPr>
            <a:r>
              <a:rPr lang="en-US" sz="2800" dirty="0">
                <a:latin typeface="Tahoma" pitchFamily="34" charset="0"/>
                <a:ea typeface="Tahoma" pitchFamily="34" charset="0"/>
                <a:cs typeface="Tahoma" pitchFamily="34" charset="0"/>
              </a:rPr>
              <a:t>Patents</a:t>
            </a:r>
          </a:p>
          <a:p>
            <a:pPr lvl="1">
              <a:lnSpc>
                <a:spcPct val="90000"/>
              </a:lnSpc>
            </a:pPr>
            <a:r>
              <a:rPr lang="en-US" sz="2800" dirty="0">
                <a:latin typeface="Tahoma" pitchFamily="34" charset="0"/>
                <a:ea typeface="Tahoma" pitchFamily="34" charset="0"/>
                <a:cs typeface="Tahoma" pitchFamily="34" charset="0"/>
              </a:rPr>
              <a:t>Copyrights</a:t>
            </a:r>
          </a:p>
          <a:p>
            <a:pPr lvl="1">
              <a:lnSpc>
                <a:spcPct val="90000"/>
              </a:lnSpc>
            </a:pPr>
            <a:r>
              <a:rPr lang="en-US" sz="2800" dirty="0">
                <a:latin typeface="Tahoma" pitchFamily="34" charset="0"/>
                <a:ea typeface="Tahoma" pitchFamily="34" charset="0"/>
                <a:cs typeface="Tahoma" pitchFamily="34" charset="0"/>
              </a:rPr>
              <a:t>Trade secrets</a:t>
            </a:r>
          </a:p>
          <a:p>
            <a:pPr lvl="1">
              <a:lnSpc>
                <a:spcPct val="90000"/>
              </a:lnSpc>
            </a:pPr>
            <a:r>
              <a:rPr lang="en-US" sz="2800" dirty="0">
                <a:latin typeface="Tahoma" pitchFamily="34" charset="0"/>
                <a:ea typeface="Tahoma" pitchFamily="34" charset="0"/>
                <a:cs typeface="Tahoma" pitchFamily="34" charset="0"/>
              </a:rPr>
              <a:t>Trade marks and other marks</a:t>
            </a:r>
            <a:endParaRPr lang="en-US" sz="2400" dirty="0">
              <a:latin typeface="Tahoma" pitchFamily="34" charset="0"/>
              <a:ea typeface="Tahoma" pitchFamily="34" charset="0"/>
              <a:cs typeface="Tahoma" pitchFamily="34" charset="0"/>
            </a:endParaRPr>
          </a:p>
          <a:p>
            <a:pPr>
              <a:lnSpc>
                <a:spcPct val="90000"/>
              </a:lnSpc>
            </a:pPr>
            <a:r>
              <a:rPr lang="en-US" sz="2800" dirty="0">
                <a:latin typeface="Tahoma" pitchFamily="34" charset="0"/>
                <a:ea typeface="Tahoma" pitchFamily="34" charset="0"/>
                <a:cs typeface="Tahoma" pitchFamily="34" charset="0"/>
              </a:rPr>
              <a:t>The law associated with these protection is called </a:t>
            </a:r>
            <a:r>
              <a:rPr lang="en-US" sz="2800" b="1" dirty="0">
                <a:latin typeface="Tahoma" pitchFamily="34" charset="0"/>
                <a:ea typeface="Tahoma" pitchFamily="34" charset="0"/>
                <a:cs typeface="Tahoma" pitchFamily="34" charset="0"/>
              </a:rPr>
              <a:t>intellectual property law</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6" name="Picture 2" descr="intellectual property protectionको लागि तस्बिर परिणाम"/>
          <p:cNvPicPr>
            <a:picLocks noChangeAspect="1" noChangeArrowheads="1"/>
          </p:cNvPicPr>
          <p:nvPr/>
        </p:nvPicPr>
        <p:blipFill>
          <a:blip r:embed="rId2"/>
          <a:srcRect l="4151" t="7713" r="4230" b="8422"/>
          <a:stretch>
            <a:fillRect/>
          </a:stretch>
        </p:blipFill>
        <p:spPr bwMode="auto">
          <a:xfrm>
            <a:off x="264586" y="506627"/>
            <a:ext cx="8614828" cy="5189837"/>
          </a:xfrm>
          <a:prstGeom prst="rect">
            <a:avLst/>
          </a:prstGeo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82" name="Picture 2" descr="intellectual property symbolsको लागि तस्बिर परिणाम"/>
          <p:cNvPicPr>
            <a:picLocks noChangeAspect="1" noChangeArrowheads="1"/>
          </p:cNvPicPr>
          <p:nvPr/>
        </p:nvPicPr>
        <p:blipFill>
          <a:blip r:embed="rId2"/>
          <a:srcRect r="2628"/>
          <a:stretch>
            <a:fillRect/>
          </a:stretch>
        </p:blipFill>
        <p:spPr bwMode="auto">
          <a:xfrm>
            <a:off x="248964" y="420129"/>
            <a:ext cx="8660257" cy="5622325"/>
          </a:xfrm>
          <a:prstGeom prst="rect">
            <a:avLst/>
          </a:prstGeom>
          <a:no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ntellectual property protectionको लागि तस्बिर परिणाम">
            <a:extLst>
              <a:ext uri="{FF2B5EF4-FFF2-40B4-BE49-F238E27FC236}">
                <a16:creationId xmlns:a16="http://schemas.microsoft.com/office/drawing/2014/main" id="{8215A586-6710-4B4E-AA41-225C7D4C7952}"/>
              </a:ext>
            </a:extLst>
          </p:cNvPr>
          <p:cNvPicPr>
            <a:picLocks noChangeAspect="1" noChangeArrowheads="1"/>
          </p:cNvPicPr>
          <p:nvPr/>
        </p:nvPicPr>
        <p:blipFill>
          <a:blip r:embed="rId2"/>
          <a:srcRect/>
          <a:stretch>
            <a:fillRect/>
          </a:stretch>
        </p:blipFill>
        <p:spPr bwMode="auto">
          <a:xfrm>
            <a:off x="161365" y="309282"/>
            <a:ext cx="8834717" cy="5607424"/>
          </a:xfrm>
          <a:prstGeom prst="rect">
            <a:avLst/>
          </a:prstGeom>
          <a:noFill/>
        </p:spPr>
      </p:pic>
    </p:spTree>
    <p:extLst>
      <p:ext uri="{BB962C8B-B14F-4D97-AF65-F5344CB8AC3E}">
        <p14:creationId xmlns:p14="http://schemas.microsoft.com/office/powerpoint/2010/main" val="26320950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6" name="Picture 4" descr="सम्बन्धित छवि"/>
          <p:cNvPicPr>
            <a:picLocks noChangeAspect="1" noChangeArrowheads="1"/>
          </p:cNvPicPr>
          <p:nvPr/>
        </p:nvPicPr>
        <p:blipFill>
          <a:blip r:embed="rId2"/>
          <a:srcRect/>
          <a:stretch>
            <a:fillRect/>
          </a:stretch>
        </p:blipFill>
        <p:spPr bwMode="auto">
          <a:xfrm>
            <a:off x="351635" y="497469"/>
            <a:ext cx="8508160" cy="5495558"/>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10" name="Picture 2" descr="well known trademarksको लागि तस्बिर परिणाम"/>
          <p:cNvPicPr>
            <a:picLocks noChangeAspect="1" noChangeArrowheads="1"/>
          </p:cNvPicPr>
          <p:nvPr/>
        </p:nvPicPr>
        <p:blipFill>
          <a:blip r:embed="rId2"/>
          <a:srcRect/>
          <a:stretch>
            <a:fillRect/>
          </a:stretch>
        </p:blipFill>
        <p:spPr bwMode="auto">
          <a:xfrm>
            <a:off x="172995" y="247135"/>
            <a:ext cx="8847438" cy="6141139"/>
          </a:xfrm>
          <a:prstGeom prst="rect">
            <a:avLst/>
          </a:prstGeo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srcRect/>
          <a:stretch>
            <a:fillRect/>
          </a:stretch>
        </p:blipFill>
        <p:spPr bwMode="auto">
          <a:xfrm>
            <a:off x="4844943" y="1763079"/>
            <a:ext cx="1589511" cy="2671761"/>
          </a:xfrm>
          <a:prstGeom prst="rect">
            <a:avLst/>
          </a:prstGeom>
          <a:noFill/>
          <a:ln w="9525">
            <a:noFill/>
            <a:miter lim="800000"/>
            <a:headEnd/>
            <a:tailEnd/>
          </a:ln>
        </p:spPr>
      </p:pic>
      <p:pic>
        <p:nvPicPr>
          <p:cNvPr id="5" name="Picture 2" descr="http://www.canadianfreestuff.com/wp-content/uploads/2013/08/kfc.jpg"/>
          <p:cNvPicPr>
            <a:picLocks noChangeAspect="1" noChangeArrowheads="1"/>
          </p:cNvPicPr>
          <p:nvPr/>
        </p:nvPicPr>
        <p:blipFill>
          <a:blip r:embed="rId4" cstate="print"/>
          <a:srcRect/>
          <a:stretch>
            <a:fillRect/>
          </a:stretch>
        </p:blipFill>
        <p:spPr bwMode="auto">
          <a:xfrm>
            <a:off x="3585432" y="3568065"/>
            <a:ext cx="1424717" cy="1781175"/>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95363" y="274638"/>
            <a:ext cx="8148637" cy="1143000"/>
          </a:xfrm>
          <a:noFill/>
          <a:ln/>
        </p:spPr>
        <p:txBody>
          <a:bodyPr>
            <a:noAutofit/>
          </a:bodyPr>
          <a:lstStyle/>
          <a:p>
            <a:r>
              <a:rPr lang="en-US" sz="3600" dirty="0">
                <a:latin typeface="Tahoma" pitchFamily="34" charset="0"/>
                <a:ea typeface="Tahoma" pitchFamily="34" charset="0"/>
                <a:cs typeface="Tahoma" pitchFamily="34" charset="0"/>
              </a:rPr>
              <a:t>Product and Technology Life Cycles</a:t>
            </a:r>
          </a:p>
        </p:txBody>
      </p:sp>
      <p:pic>
        <p:nvPicPr>
          <p:cNvPr id="156674" name="Picture 2" descr="Image result for benjamin blanchard steps or functions and typical activities in the product life cycle"/>
          <p:cNvPicPr>
            <a:picLocks noChangeAspect="1" noChangeArrowheads="1"/>
          </p:cNvPicPr>
          <p:nvPr/>
        </p:nvPicPr>
        <p:blipFill rotWithShape="1">
          <a:blip r:embed="rId3" cstate="print"/>
          <a:srcRect t="18964" b="29895"/>
          <a:stretch/>
        </p:blipFill>
        <p:spPr bwMode="auto">
          <a:xfrm>
            <a:off x="558180" y="1682044"/>
            <a:ext cx="8027639" cy="4459112"/>
          </a:xfrm>
          <a:prstGeom prst="rect">
            <a:avLst/>
          </a:prstGeom>
          <a:noFill/>
        </p:spPr>
      </p:pic>
      <p:pic>
        <p:nvPicPr>
          <p:cNvPr id="7" name="Picture 2" descr="Image result for benjamin blanchard steps or functions and typical activities in the product life cycle"/>
          <p:cNvPicPr>
            <a:picLocks noChangeAspect="1" noChangeArrowheads="1"/>
          </p:cNvPicPr>
          <p:nvPr/>
        </p:nvPicPr>
        <p:blipFill>
          <a:blip r:embed="rId3" cstate="print"/>
          <a:srcRect t="79165" b="6378"/>
          <a:stretch>
            <a:fillRect/>
          </a:stretch>
        </p:blipFill>
        <p:spPr bwMode="auto">
          <a:xfrm>
            <a:off x="855011" y="5557386"/>
            <a:ext cx="3857620" cy="418453"/>
          </a:xfrm>
          <a:prstGeom prst="rect">
            <a:avLst/>
          </a:prstGeom>
          <a:noFill/>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2" name="Picture 2" descr="सम्बन्धित छवि"/>
          <p:cNvPicPr>
            <a:picLocks noChangeAspect="1" noChangeArrowheads="1"/>
          </p:cNvPicPr>
          <p:nvPr/>
        </p:nvPicPr>
        <p:blipFill>
          <a:blip r:embed="rId2"/>
          <a:srcRect/>
          <a:stretch>
            <a:fillRect/>
          </a:stretch>
        </p:blipFill>
        <p:spPr bwMode="auto">
          <a:xfrm>
            <a:off x="531341" y="3611880"/>
            <a:ext cx="8192529" cy="2643505"/>
          </a:xfrm>
          <a:prstGeom prst="rect">
            <a:avLst/>
          </a:prstGeom>
          <a:noFill/>
        </p:spPr>
      </p:pic>
      <p:pic>
        <p:nvPicPr>
          <p:cNvPr id="163844" name="Picture 4" descr="intellectual property protection types of patentको लागि तस्बिर परिणाम"/>
          <p:cNvPicPr>
            <a:picLocks noChangeAspect="1" noChangeArrowheads="1"/>
          </p:cNvPicPr>
          <p:nvPr/>
        </p:nvPicPr>
        <p:blipFill>
          <a:blip r:embed="rId3"/>
          <a:srcRect/>
          <a:stretch>
            <a:fillRect/>
          </a:stretch>
        </p:blipFill>
        <p:spPr bwMode="auto">
          <a:xfrm>
            <a:off x="852616" y="319722"/>
            <a:ext cx="7165763" cy="3292158"/>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79173" y="215172"/>
            <a:ext cx="7543800" cy="4022725"/>
          </a:xfrm>
        </p:spPr>
        <p:txBody>
          <a:bodyPr/>
          <a:lstStyle/>
          <a:p>
            <a:pPr>
              <a:buNone/>
            </a:pPr>
            <a:r>
              <a:rPr lang="en-US" sz="2400" dirty="0"/>
              <a:t>Types of Patents</a:t>
            </a:r>
          </a:p>
        </p:txBody>
      </p:sp>
      <p:pic>
        <p:nvPicPr>
          <p:cNvPr id="172034" name="Picture 2" descr="सम्बन्धित छवि"/>
          <p:cNvPicPr>
            <a:picLocks noChangeAspect="1" noChangeArrowheads="1"/>
          </p:cNvPicPr>
          <p:nvPr/>
        </p:nvPicPr>
        <p:blipFill>
          <a:blip r:embed="rId2"/>
          <a:srcRect l="5092" t="22192" r="5973" b="8767"/>
          <a:stretch>
            <a:fillRect/>
          </a:stretch>
        </p:blipFill>
        <p:spPr bwMode="auto">
          <a:xfrm>
            <a:off x="324982" y="889686"/>
            <a:ext cx="8300033" cy="5103341"/>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3319C9-1050-4FD0-BA64-D820ED5D3EC5}"/>
              </a:ext>
            </a:extLst>
          </p:cNvPr>
          <p:cNvPicPr>
            <a:picLocks noChangeAspect="1"/>
          </p:cNvPicPr>
          <p:nvPr/>
        </p:nvPicPr>
        <p:blipFill>
          <a:blip r:embed="rId2"/>
          <a:stretch>
            <a:fillRect/>
          </a:stretch>
        </p:blipFill>
        <p:spPr>
          <a:xfrm>
            <a:off x="0" y="378940"/>
            <a:ext cx="9144000" cy="4779021"/>
          </a:xfrm>
          <a:prstGeom prst="rect">
            <a:avLst/>
          </a:prstGeom>
        </p:spPr>
      </p:pic>
    </p:spTree>
    <p:extLst>
      <p:ext uri="{BB962C8B-B14F-4D97-AF65-F5344CB8AC3E}">
        <p14:creationId xmlns:p14="http://schemas.microsoft.com/office/powerpoint/2010/main" val="37953603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FBBBE8-FF4B-4A4D-A619-588EE4A4EC86}"/>
              </a:ext>
            </a:extLst>
          </p:cNvPr>
          <p:cNvPicPr>
            <a:picLocks noChangeAspect="1"/>
          </p:cNvPicPr>
          <p:nvPr/>
        </p:nvPicPr>
        <p:blipFill>
          <a:blip r:embed="rId2"/>
          <a:stretch>
            <a:fillRect/>
          </a:stretch>
        </p:blipFill>
        <p:spPr>
          <a:xfrm>
            <a:off x="0" y="100603"/>
            <a:ext cx="9144000" cy="5865962"/>
          </a:xfrm>
          <a:prstGeom prst="rect">
            <a:avLst/>
          </a:prstGeom>
        </p:spPr>
      </p:pic>
    </p:spTree>
    <p:extLst>
      <p:ext uri="{BB962C8B-B14F-4D97-AF65-F5344CB8AC3E}">
        <p14:creationId xmlns:p14="http://schemas.microsoft.com/office/powerpoint/2010/main" val="6047777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5F279F-59C3-49BD-9207-8556C45DED39}"/>
              </a:ext>
            </a:extLst>
          </p:cNvPr>
          <p:cNvPicPr>
            <a:picLocks noChangeAspect="1"/>
          </p:cNvPicPr>
          <p:nvPr/>
        </p:nvPicPr>
        <p:blipFill>
          <a:blip r:embed="rId2"/>
          <a:stretch>
            <a:fillRect/>
          </a:stretch>
        </p:blipFill>
        <p:spPr>
          <a:xfrm>
            <a:off x="0" y="686791"/>
            <a:ext cx="9144000" cy="5599748"/>
          </a:xfrm>
          <a:prstGeom prst="rect">
            <a:avLst/>
          </a:prstGeom>
        </p:spPr>
      </p:pic>
    </p:spTree>
    <p:extLst>
      <p:ext uri="{BB962C8B-B14F-4D97-AF65-F5344CB8AC3E}">
        <p14:creationId xmlns:p14="http://schemas.microsoft.com/office/powerpoint/2010/main" val="30869892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87FD20-B644-4884-8986-699E15302889}"/>
              </a:ext>
            </a:extLst>
          </p:cNvPr>
          <p:cNvPicPr>
            <a:picLocks noChangeAspect="1"/>
          </p:cNvPicPr>
          <p:nvPr/>
        </p:nvPicPr>
        <p:blipFill>
          <a:blip r:embed="rId2"/>
          <a:stretch>
            <a:fillRect/>
          </a:stretch>
        </p:blipFill>
        <p:spPr>
          <a:xfrm>
            <a:off x="0" y="402359"/>
            <a:ext cx="9144000" cy="5789668"/>
          </a:xfrm>
          <a:prstGeom prst="rect">
            <a:avLst/>
          </a:prstGeom>
        </p:spPr>
      </p:pic>
    </p:spTree>
    <p:extLst>
      <p:ext uri="{BB962C8B-B14F-4D97-AF65-F5344CB8AC3E}">
        <p14:creationId xmlns:p14="http://schemas.microsoft.com/office/powerpoint/2010/main" val="24215346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154" name="Picture 2" descr="top patents in automobilesको लागि तस्बिर परिणाम"/>
          <p:cNvPicPr>
            <a:picLocks noChangeAspect="1" noChangeArrowheads="1"/>
          </p:cNvPicPr>
          <p:nvPr/>
        </p:nvPicPr>
        <p:blipFill>
          <a:blip r:embed="rId2"/>
          <a:srcRect/>
          <a:stretch>
            <a:fillRect/>
          </a:stretch>
        </p:blipFill>
        <p:spPr bwMode="auto">
          <a:xfrm>
            <a:off x="358347" y="321276"/>
            <a:ext cx="8414950" cy="5866164"/>
          </a:xfrm>
          <a:prstGeom prst="rect">
            <a:avLst/>
          </a:prstGeom>
          <a:noFill/>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178" name="Picture 2" descr="top patents in automobilesको लागि तस्बिर परिणाम"/>
          <p:cNvPicPr>
            <a:picLocks noChangeAspect="1" noChangeArrowheads="1"/>
          </p:cNvPicPr>
          <p:nvPr/>
        </p:nvPicPr>
        <p:blipFill>
          <a:blip r:embed="rId2"/>
          <a:srcRect/>
          <a:stretch>
            <a:fillRect/>
          </a:stretch>
        </p:blipFill>
        <p:spPr bwMode="auto">
          <a:xfrm>
            <a:off x="704335" y="123473"/>
            <a:ext cx="7722973" cy="6153760"/>
          </a:xfrm>
          <a:prstGeom prst="rect">
            <a:avLst/>
          </a:prstGeom>
          <a:noFill/>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23623" y="261551"/>
            <a:ext cx="7499350" cy="533400"/>
          </a:xfrm>
        </p:spPr>
        <p:txBody>
          <a:bodyPr/>
          <a:lstStyle/>
          <a:p>
            <a:pPr>
              <a:buNone/>
            </a:pPr>
            <a:r>
              <a:rPr lang="en-US" dirty="0"/>
              <a:t>IP Ownership</a:t>
            </a:r>
          </a:p>
          <a:p>
            <a:endParaRPr lang="en-US" dirty="0"/>
          </a:p>
        </p:txBody>
      </p:sp>
      <p:sp>
        <p:nvSpPr>
          <p:cNvPr id="4" name="Rectangle 3"/>
          <p:cNvSpPr txBox="1">
            <a:spLocks noChangeArrowheads="1"/>
          </p:cNvSpPr>
          <p:nvPr/>
        </p:nvSpPr>
        <p:spPr bwMode="auto">
          <a:xfrm>
            <a:off x="223623" y="886391"/>
            <a:ext cx="8760941" cy="54031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639763" marR="0" lvl="1" indent="-236538" algn="l" defTabSz="914400" rtl="0" eaLnBrk="0" fontAlgn="base" latinLnBrk="0" hangingPunct="0">
              <a:lnSpc>
                <a:spcPct val="130000"/>
              </a:lnSpc>
              <a:spcBef>
                <a:spcPts val="550"/>
              </a:spcBef>
              <a:spcAft>
                <a:spcPct val="0"/>
              </a:spcAft>
              <a:buClr>
                <a:schemeClr val="accent1"/>
              </a:buClr>
              <a:buSzTx/>
              <a:buFont typeface="Times" pitchFamily="18" charset="0"/>
              <a:buNone/>
              <a:tabLst/>
              <a:defRPr/>
            </a:pPr>
            <a:r>
              <a:rPr kumimoji="0" lang="en-GB" altLang="en-US" sz="2400" b="0" i="0" u="none" strike="noStrike" kern="1200" cap="none" spc="0" normalizeH="0" baseline="0" noProof="0" dirty="0">
                <a:ln>
                  <a:noFill/>
                </a:ln>
                <a:solidFill>
                  <a:srgbClr val="C00000"/>
                </a:solidFill>
                <a:effectLst/>
                <a:uLnTx/>
                <a:uFillTx/>
                <a:latin typeface="+mn-lt"/>
                <a:ea typeface="+mn-ea"/>
                <a:cs typeface="+mn-cs"/>
              </a:rPr>
              <a:t>Trade Marks </a:t>
            </a:r>
            <a:r>
              <a:rPr kumimoji="0" lang="en-GB" altLang="en-US" sz="2400" b="0" i="0" u="none" strike="noStrike" kern="1200" cap="none" spc="0" normalizeH="0" baseline="0" noProof="0" dirty="0">
                <a:ln>
                  <a:noFill/>
                </a:ln>
                <a:solidFill>
                  <a:schemeClr val="tx1"/>
                </a:solidFill>
                <a:effectLst/>
                <a:uLnTx/>
                <a:uFillTx/>
                <a:latin typeface="+mn-lt"/>
                <a:ea typeface="+mn-ea"/>
                <a:cs typeface="+mn-cs"/>
              </a:rPr>
              <a:t>–  The applicant is the owner. </a:t>
            </a:r>
          </a:p>
          <a:p>
            <a:pPr marL="639763" marR="0" lvl="1" indent="-236538" algn="l" defTabSz="914400" rtl="0" eaLnBrk="0" fontAlgn="base" latinLnBrk="0" hangingPunct="0">
              <a:lnSpc>
                <a:spcPct val="130000"/>
              </a:lnSpc>
              <a:spcBef>
                <a:spcPts val="550"/>
              </a:spcBef>
              <a:spcAft>
                <a:spcPct val="0"/>
              </a:spcAft>
              <a:buClr>
                <a:schemeClr val="accent1"/>
              </a:buClr>
              <a:buSzTx/>
              <a:buFont typeface="Times" pitchFamily="18" charset="0"/>
              <a:buNone/>
              <a:tabLst/>
              <a:defRPr/>
            </a:pPr>
            <a:r>
              <a:rPr kumimoji="0" lang="en-GB" altLang="en-US" sz="2400" b="0" i="0" u="none" strike="noStrike" kern="1200" cap="none" spc="0" normalizeH="0" baseline="0" noProof="0" dirty="0">
                <a:ln>
                  <a:noFill/>
                </a:ln>
                <a:solidFill>
                  <a:srgbClr val="C00000"/>
                </a:solidFill>
                <a:effectLst/>
                <a:uLnTx/>
                <a:uFillTx/>
                <a:latin typeface="+mn-lt"/>
                <a:ea typeface="+mn-ea"/>
                <a:cs typeface="+mn-cs"/>
              </a:rPr>
              <a:t>Patents</a:t>
            </a:r>
            <a:r>
              <a:rPr kumimoji="0" lang="en-GB" altLang="en-US" sz="2400" b="0" i="0" u="none" strike="noStrike" kern="1200" cap="none" spc="0" normalizeH="0" baseline="0" noProof="0" dirty="0">
                <a:ln>
                  <a:noFill/>
                </a:ln>
                <a:solidFill>
                  <a:schemeClr val="tx1"/>
                </a:solidFill>
                <a:effectLst/>
                <a:uLnTx/>
                <a:uFillTx/>
                <a:latin typeface="+mn-lt"/>
                <a:ea typeface="+mn-ea"/>
                <a:cs typeface="+mn-cs"/>
              </a:rPr>
              <a:t> – Inventor owns the IP, </a:t>
            </a:r>
            <a:r>
              <a:rPr kumimoji="0" lang="en-GB" altLang="en-US" sz="2400" b="1" i="1" u="sng" strike="noStrike" kern="1200" cap="none" spc="0" normalizeH="0" baseline="0" noProof="0" dirty="0">
                <a:ln>
                  <a:noFill/>
                </a:ln>
                <a:solidFill>
                  <a:schemeClr val="tx1"/>
                </a:solidFill>
                <a:effectLst/>
                <a:uLnTx/>
                <a:uFillTx/>
                <a:latin typeface="+mn-lt"/>
                <a:ea typeface="+mn-ea"/>
                <a:cs typeface="+mn-cs"/>
              </a:rPr>
              <a:t>unless</a:t>
            </a:r>
            <a:r>
              <a:rPr kumimoji="0" lang="en-GB" altLang="en-US" sz="2400" b="0" i="1" u="none" strike="noStrike" kern="1200" cap="none" spc="0" normalizeH="0" baseline="0" noProof="0" dirty="0">
                <a:ln>
                  <a:noFill/>
                </a:ln>
                <a:solidFill>
                  <a:schemeClr val="tx1"/>
                </a:solidFill>
                <a:effectLst/>
                <a:uLnTx/>
                <a:uFillTx/>
                <a:latin typeface="+mn-lt"/>
                <a:ea typeface="+mn-ea"/>
                <a:cs typeface="+mn-cs"/>
              </a:rPr>
              <a:t> </a:t>
            </a:r>
            <a:r>
              <a:rPr kumimoji="0" lang="en-GB" altLang="en-US" sz="2400" b="0" i="0" u="none" strike="noStrike" kern="1200" cap="none" spc="0" normalizeH="0" baseline="0" noProof="0" dirty="0">
                <a:ln>
                  <a:noFill/>
                </a:ln>
                <a:solidFill>
                  <a:schemeClr val="tx1"/>
                </a:solidFill>
                <a:effectLst/>
                <a:uLnTx/>
                <a:uFillTx/>
                <a:latin typeface="+mn-lt"/>
                <a:ea typeface="+mn-ea"/>
                <a:cs typeface="+mn-cs"/>
              </a:rPr>
              <a:t>the invention was made as part of his/her job, in which case his/her employer will own the invention. </a:t>
            </a:r>
          </a:p>
          <a:p>
            <a:pPr marL="639763" marR="0" lvl="1" indent="-236538" algn="l" defTabSz="914400" rtl="0" eaLnBrk="0" fontAlgn="base" latinLnBrk="0" hangingPunct="0">
              <a:lnSpc>
                <a:spcPct val="130000"/>
              </a:lnSpc>
              <a:spcBef>
                <a:spcPts val="550"/>
              </a:spcBef>
              <a:spcAft>
                <a:spcPct val="0"/>
              </a:spcAft>
              <a:buClr>
                <a:schemeClr val="accent1"/>
              </a:buClr>
              <a:buSzTx/>
              <a:buFont typeface="Times" pitchFamily="18" charset="0"/>
              <a:buNone/>
              <a:tabLst/>
              <a:defRPr/>
            </a:pPr>
            <a:r>
              <a:rPr kumimoji="0" lang="en-GB" altLang="en-US" sz="2400" b="0" i="0" u="none" strike="noStrike" kern="1200" cap="none" spc="0" normalizeH="0" baseline="0" noProof="0" dirty="0">
                <a:ln>
                  <a:noFill/>
                </a:ln>
                <a:solidFill>
                  <a:srgbClr val="C00000"/>
                </a:solidFill>
                <a:effectLst/>
                <a:uLnTx/>
                <a:uFillTx/>
                <a:latin typeface="+mn-lt"/>
                <a:ea typeface="+mn-ea"/>
                <a:cs typeface="+mn-cs"/>
              </a:rPr>
              <a:t>Designs</a:t>
            </a:r>
            <a:r>
              <a:rPr kumimoji="0" lang="en-GB" altLang="en-US" sz="2400" b="0" i="0" u="none" strike="noStrike" kern="1200" cap="none" spc="0" normalizeH="0" baseline="0" noProof="0" dirty="0">
                <a:ln>
                  <a:noFill/>
                </a:ln>
                <a:solidFill>
                  <a:schemeClr val="tx1"/>
                </a:solidFill>
                <a:effectLst/>
                <a:uLnTx/>
                <a:uFillTx/>
                <a:latin typeface="+mn-lt"/>
                <a:ea typeface="+mn-ea"/>
                <a:cs typeface="+mn-cs"/>
              </a:rPr>
              <a:t> – The designer is the owner, </a:t>
            </a:r>
            <a:r>
              <a:rPr kumimoji="0" lang="en-GB" altLang="en-US" sz="2400" b="1" i="1" u="sng" strike="noStrike" kern="1200" cap="none" spc="0" normalizeH="0" baseline="0" noProof="0" dirty="0">
                <a:ln>
                  <a:noFill/>
                </a:ln>
                <a:solidFill>
                  <a:schemeClr val="tx1"/>
                </a:solidFill>
                <a:effectLst/>
                <a:uLnTx/>
                <a:uFillTx/>
                <a:latin typeface="+mn-lt"/>
                <a:ea typeface="+mn-ea"/>
                <a:cs typeface="+mn-cs"/>
              </a:rPr>
              <a:t>unless</a:t>
            </a:r>
            <a:r>
              <a:rPr kumimoji="0" lang="en-GB" altLang="en-US" sz="2400" b="0" i="0" u="none" strike="noStrike" kern="1200" cap="none" spc="0" normalizeH="0" baseline="0" noProof="0" dirty="0">
                <a:ln>
                  <a:noFill/>
                </a:ln>
                <a:solidFill>
                  <a:schemeClr val="tx1"/>
                </a:solidFill>
                <a:effectLst/>
                <a:uLnTx/>
                <a:uFillTx/>
                <a:latin typeface="+mn-lt"/>
                <a:ea typeface="+mn-ea"/>
                <a:cs typeface="+mn-cs"/>
              </a:rPr>
              <a:t> the design was made as part of his/her job, in which case his/her employer will own the invention. A commissioned design is owned by the designer and not the commissioner (unless a contract states otherwise)</a:t>
            </a:r>
          </a:p>
          <a:p>
            <a:pPr marL="639763" marR="0" lvl="1" indent="-236538" algn="l" defTabSz="914400" rtl="0" eaLnBrk="0" fontAlgn="base" latinLnBrk="0" hangingPunct="0">
              <a:lnSpc>
                <a:spcPct val="130000"/>
              </a:lnSpc>
              <a:spcBef>
                <a:spcPts val="550"/>
              </a:spcBef>
              <a:spcAft>
                <a:spcPct val="0"/>
              </a:spcAft>
              <a:buClr>
                <a:schemeClr val="accent1"/>
              </a:buClr>
              <a:buSzTx/>
              <a:buFont typeface="Times" pitchFamily="18" charset="0"/>
              <a:buNone/>
              <a:tabLst/>
              <a:defRPr/>
            </a:pPr>
            <a:r>
              <a:rPr kumimoji="0" lang="en-GB" altLang="en-US" sz="2400" b="0" i="0" u="none" strike="noStrike" kern="1200" cap="none" spc="0" normalizeH="0" baseline="0" noProof="0" dirty="0">
                <a:ln>
                  <a:noFill/>
                </a:ln>
                <a:solidFill>
                  <a:srgbClr val="C00000"/>
                </a:solidFill>
                <a:effectLst/>
                <a:uLnTx/>
                <a:uFillTx/>
                <a:latin typeface="+mn-lt"/>
                <a:ea typeface="+mn-ea"/>
                <a:cs typeface="+mn-cs"/>
              </a:rPr>
              <a:t>Copyright </a:t>
            </a:r>
            <a:r>
              <a:rPr kumimoji="0" lang="en-GB" altLang="en-US" sz="2400" b="0" i="0" u="none" strike="noStrike" kern="1200" cap="none" spc="0" normalizeH="0" baseline="0" noProof="0" dirty="0">
                <a:ln>
                  <a:noFill/>
                </a:ln>
                <a:solidFill>
                  <a:schemeClr val="tx1"/>
                </a:solidFill>
                <a:effectLst/>
                <a:uLnTx/>
                <a:uFillTx/>
                <a:latin typeface="+mn-lt"/>
                <a:ea typeface="+mn-ea"/>
                <a:cs typeface="+mn-cs"/>
              </a:rPr>
              <a:t>– The creator of the work is the owner, </a:t>
            </a:r>
            <a:r>
              <a:rPr kumimoji="0" lang="en-GB" altLang="en-US" sz="2400" b="1" i="1" u="sng" strike="noStrike" kern="1200" cap="none" spc="0" normalizeH="0" baseline="0" noProof="0" dirty="0">
                <a:ln>
                  <a:noFill/>
                </a:ln>
                <a:solidFill>
                  <a:schemeClr val="tx1"/>
                </a:solidFill>
                <a:effectLst/>
                <a:uLnTx/>
                <a:uFillTx/>
                <a:latin typeface="+mn-lt"/>
                <a:ea typeface="+mn-ea"/>
                <a:cs typeface="+mn-cs"/>
              </a:rPr>
              <a:t>except</a:t>
            </a:r>
            <a:r>
              <a:rPr kumimoji="0" lang="en-GB" altLang="en-US" sz="2400" b="0" i="0" u="none" strike="noStrike" kern="1200" cap="none" spc="0" normalizeH="0" baseline="0" noProof="0" dirty="0">
                <a:ln>
                  <a:noFill/>
                </a:ln>
                <a:solidFill>
                  <a:schemeClr val="tx1"/>
                </a:solidFill>
                <a:effectLst/>
                <a:uLnTx/>
                <a:uFillTx/>
                <a:latin typeface="+mn-lt"/>
                <a:ea typeface="+mn-ea"/>
                <a:cs typeface="+mn-cs"/>
              </a:rPr>
              <a:t> where made in the course of employment.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90" name="Picture 2" descr="सम्बन्धित छवि"/>
          <p:cNvPicPr>
            <a:picLocks noChangeAspect="1" noChangeArrowheads="1"/>
          </p:cNvPicPr>
          <p:nvPr/>
        </p:nvPicPr>
        <p:blipFill>
          <a:blip r:embed="rId2"/>
          <a:srcRect/>
          <a:stretch>
            <a:fillRect/>
          </a:stretch>
        </p:blipFill>
        <p:spPr bwMode="auto">
          <a:xfrm>
            <a:off x="0" y="0"/>
            <a:ext cx="9147914" cy="6858000"/>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620605" y="197694"/>
            <a:ext cx="8135937" cy="841375"/>
          </a:xfrm>
          <a:noFill/>
          <a:ln/>
        </p:spPr>
        <p:txBody>
          <a:bodyPr>
            <a:noAutofit/>
          </a:bodyPr>
          <a:lstStyle/>
          <a:p>
            <a:r>
              <a:rPr lang="en-US" sz="3600" dirty="0">
                <a:latin typeface="Tahoma" pitchFamily="34" charset="0"/>
                <a:ea typeface="Tahoma" pitchFamily="34" charset="0"/>
                <a:cs typeface="Tahoma" pitchFamily="34" charset="0"/>
              </a:rPr>
              <a:t>Product Life Cycle</a:t>
            </a:r>
          </a:p>
        </p:txBody>
      </p:sp>
      <p:graphicFrame>
        <p:nvGraphicFramePr>
          <p:cNvPr id="4" name="Table 3"/>
          <p:cNvGraphicFramePr>
            <a:graphicFrameLocks noGrp="1"/>
          </p:cNvGraphicFramePr>
          <p:nvPr>
            <p:extLst>
              <p:ext uri="{D42A27DB-BD31-4B8C-83A1-F6EECF244321}">
                <p14:modId xmlns:p14="http://schemas.microsoft.com/office/powerpoint/2010/main" val="412854256"/>
              </p:ext>
            </p:extLst>
          </p:nvPr>
        </p:nvGraphicFramePr>
        <p:xfrm>
          <a:off x="160638" y="1247308"/>
          <a:ext cx="8822655" cy="4974664"/>
        </p:xfrm>
        <a:graphic>
          <a:graphicData uri="http://schemas.openxmlformats.org/drawingml/2006/table">
            <a:tbl>
              <a:tblPr/>
              <a:tblGrid>
                <a:gridCol w="1023620">
                  <a:extLst>
                    <a:ext uri="{9D8B030D-6E8A-4147-A177-3AD203B41FA5}">
                      <a16:colId xmlns:a16="http://schemas.microsoft.com/office/drawing/2014/main" val="20000"/>
                    </a:ext>
                  </a:extLst>
                </a:gridCol>
                <a:gridCol w="1234941">
                  <a:extLst>
                    <a:ext uri="{9D8B030D-6E8A-4147-A177-3AD203B41FA5}">
                      <a16:colId xmlns:a16="http://schemas.microsoft.com/office/drawing/2014/main" val="20001"/>
                    </a:ext>
                  </a:extLst>
                </a:gridCol>
                <a:gridCol w="6564094">
                  <a:extLst>
                    <a:ext uri="{9D8B030D-6E8A-4147-A177-3AD203B41FA5}">
                      <a16:colId xmlns:a16="http://schemas.microsoft.com/office/drawing/2014/main" val="20002"/>
                    </a:ext>
                  </a:extLst>
                </a:gridCol>
              </a:tblGrid>
              <a:tr h="528190">
                <a:tc>
                  <a:txBody>
                    <a:bodyPr/>
                    <a:lstStyle/>
                    <a:p>
                      <a:pPr algn="ctr" fontAlgn="t"/>
                      <a:r>
                        <a:rPr lang="en-GB" sz="1600" b="0" i="0" u="none" strike="noStrike" dirty="0">
                          <a:solidFill>
                            <a:schemeClr val="bg1"/>
                          </a:solidFill>
                          <a:latin typeface="Tahoma" pitchFamily="34" charset="0"/>
                          <a:ea typeface="Tahoma" pitchFamily="34" charset="0"/>
                          <a:cs typeface="Tahoma" pitchFamily="34" charset="0"/>
                        </a:rPr>
                        <a:t>Consumer</a:t>
                      </a:r>
                    </a:p>
                  </a:txBody>
                  <a:tcPr marL="8451" marR="8451" marT="845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00"/>
                    </a:solidFill>
                  </a:tcPr>
                </a:tc>
                <a:tc>
                  <a:txBody>
                    <a:bodyPr/>
                    <a:lstStyle/>
                    <a:p>
                      <a:pPr algn="ctr" fontAlgn="t"/>
                      <a:r>
                        <a:rPr lang="en-GB" sz="1600" b="0" i="0" u="none" strike="noStrike" dirty="0">
                          <a:solidFill>
                            <a:srgbClr val="000000"/>
                          </a:solidFill>
                          <a:latin typeface="Tahoma" pitchFamily="34" charset="0"/>
                          <a:ea typeface="Tahoma" pitchFamily="34" charset="0"/>
                          <a:cs typeface="Tahoma" pitchFamily="34" charset="0"/>
                        </a:rPr>
                        <a:t>Identification of need</a:t>
                      </a:r>
                    </a:p>
                  </a:txBody>
                  <a:tcPr marL="8451" marR="8451" marT="845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t"/>
                      <a:r>
                        <a:rPr lang="en-US" sz="1600" b="0" i="0" u="none" strike="noStrike" dirty="0">
                          <a:solidFill>
                            <a:srgbClr val="000000"/>
                          </a:solidFill>
                          <a:latin typeface="Tahoma" pitchFamily="34" charset="0"/>
                          <a:ea typeface="Tahoma" pitchFamily="34" charset="0"/>
                          <a:cs typeface="Tahoma" pitchFamily="34" charset="0"/>
                        </a:rPr>
                        <a:t>   "Wants or desires" for product (deficiencies/problems are made evident through basic research</a:t>
                      </a:r>
                    </a:p>
                  </a:txBody>
                  <a:tcPr marL="8451" marR="8451" marT="845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28190">
                <a:tc>
                  <a:txBody>
                    <a:bodyPr/>
                    <a:lstStyle/>
                    <a:p>
                      <a:pPr algn="ctr" fontAlgn="t"/>
                      <a:r>
                        <a:rPr lang="en-GB" sz="1600" b="0" i="0" u="none" strike="noStrike" dirty="0">
                          <a:solidFill>
                            <a:srgbClr val="000000"/>
                          </a:solidFill>
                          <a:latin typeface="Tahoma" pitchFamily="34" charset="0"/>
                          <a:ea typeface="Tahoma" pitchFamily="34" charset="0"/>
                          <a:cs typeface="Tahoma" pitchFamily="34" charset="0"/>
                        </a:rPr>
                        <a:t> </a:t>
                      </a:r>
                    </a:p>
                  </a:txBody>
                  <a:tcPr marL="8451" marR="8451" marT="8451"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t"/>
                      <a:r>
                        <a:rPr lang="en-GB" sz="1600" b="0" i="0" u="none" strike="noStrike" dirty="0">
                          <a:solidFill>
                            <a:srgbClr val="000000"/>
                          </a:solidFill>
                          <a:latin typeface="Tahoma" pitchFamily="34" charset="0"/>
                          <a:ea typeface="Tahoma" pitchFamily="34" charset="0"/>
                          <a:cs typeface="Tahoma" pitchFamily="34" charset="0"/>
                        </a:rPr>
                        <a:t>Planning function</a:t>
                      </a:r>
                    </a:p>
                  </a:txBody>
                  <a:tcPr marL="8451" marR="8451" marT="845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t"/>
                      <a:r>
                        <a:rPr lang="en-US" sz="1600" b="0" i="0" u="none" strike="noStrike" dirty="0">
                          <a:solidFill>
                            <a:srgbClr val="000000"/>
                          </a:solidFill>
                          <a:latin typeface="Tahoma" pitchFamily="34" charset="0"/>
                          <a:ea typeface="Tahoma" pitchFamily="34" charset="0"/>
                          <a:cs typeface="Tahoma" pitchFamily="34" charset="0"/>
                        </a:rPr>
                        <a:t>  Marketing analysis, feasibility study, product selection, specification and   plans, evaluation plan, logistic support plan, planning review and proposal</a:t>
                      </a:r>
                    </a:p>
                  </a:txBody>
                  <a:tcPr marL="8451" marR="8451" marT="845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28190">
                <a:tc>
                  <a:txBody>
                    <a:bodyPr/>
                    <a:lstStyle/>
                    <a:p>
                      <a:pPr algn="ctr" fontAlgn="t"/>
                      <a:r>
                        <a:rPr lang="en-GB" sz="1600" b="0" i="0" u="none" strike="noStrike">
                          <a:solidFill>
                            <a:srgbClr val="000000"/>
                          </a:solidFill>
                          <a:latin typeface="Tahoma" pitchFamily="34" charset="0"/>
                          <a:ea typeface="Tahoma" pitchFamily="34" charset="0"/>
                          <a:cs typeface="Tahoma" pitchFamily="34" charset="0"/>
                        </a:rPr>
                        <a:t> </a:t>
                      </a:r>
                    </a:p>
                  </a:txBody>
                  <a:tcPr marL="8451" marR="8451" marT="8451"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t"/>
                      <a:r>
                        <a:rPr lang="en-GB" sz="1600" b="0" i="0" u="none" strike="noStrike" dirty="0">
                          <a:solidFill>
                            <a:srgbClr val="000000"/>
                          </a:solidFill>
                          <a:latin typeface="Tahoma" pitchFamily="34" charset="0"/>
                          <a:ea typeface="Tahoma" pitchFamily="34" charset="0"/>
                          <a:cs typeface="Tahoma" pitchFamily="34" charset="0"/>
                        </a:rPr>
                        <a:t>Research function</a:t>
                      </a:r>
                    </a:p>
                  </a:txBody>
                  <a:tcPr marL="8451" marR="8451" marT="845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t"/>
                      <a:r>
                        <a:rPr lang="en-US" sz="1600" b="0" i="0" u="none" strike="noStrike" dirty="0">
                          <a:solidFill>
                            <a:srgbClr val="000000"/>
                          </a:solidFill>
                          <a:latin typeface="Tahoma" pitchFamily="34" charset="0"/>
                          <a:ea typeface="Tahoma" pitchFamily="34" charset="0"/>
                          <a:cs typeface="Tahoma" pitchFamily="34" charset="0"/>
                        </a:rPr>
                        <a:t>  Basic research, applied research, evolution from basic research to product design and development</a:t>
                      </a:r>
                    </a:p>
                  </a:txBody>
                  <a:tcPr marL="8451" marR="8451" marT="845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28190">
                <a:tc>
                  <a:txBody>
                    <a:bodyPr/>
                    <a:lstStyle/>
                    <a:p>
                      <a:pPr algn="ctr" fontAlgn="t"/>
                      <a:r>
                        <a:rPr lang="en-GB" sz="1600" b="0" i="0" u="none" strike="noStrike" dirty="0">
                          <a:solidFill>
                            <a:srgbClr val="000000"/>
                          </a:solidFill>
                          <a:latin typeface="Tahoma" pitchFamily="34" charset="0"/>
                          <a:ea typeface="Tahoma" pitchFamily="34" charset="0"/>
                          <a:cs typeface="Tahoma" pitchFamily="34" charset="0"/>
                        </a:rPr>
                        <a:t>Producer</a:t>
                      </a:r>
                    </a:p>
                  </a:txBody>
                  <a:tcPr marL="8451" marR="8451" marT="8451"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t"/>
                      <a:r>
                        <a:rPr lang="en-GB" sz="1600" b="0" i="0" u="none" strike="noStrike" dirty="0">
                          <a:solidFill>
                            <a:schemeClr val="bg1"/>
                          </a:solidFill>
                          <a:latin typeface="Tahoma" pitchFamily="34" charset="0"/>
                          <a:ea typeface="Tahoma" pitchFamily="34" charset="0"/>
                          <a:cs typeface="Tahoma" pitchFamily="34" charset="0"/>
                        </a:rPr>
                        <a:t>Design function</a:t>
                      </a:r>
                    </a:p>
                  </a:txBody>
                  <a:tcPr marL="8451" marR="8451" marT="845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t"/>
                      <a:r>
                        <a:rPr lang="en-US" sz="1600" b="0" i="0" u="none" strike="noStrike" dirty="0">
                          <a:solidFill>
                            <a:srgbClr val="000000"/>
                          </a:solidFill>
                          <a:latin typeface="Tahoma" pitchFamily="34" charset="0"/>
                          <a:ea typeface="Tahoma" pitchFamily="34" charset="0"/>
                          <a:cs typeface="Tahoma" pitchFamily="34" charset="0"/>
                        </a:rPr>
                        <a:t>  Design requirements, conceptual design, preliminary system design, detailed design, engineering model/prototype development to production</a:t>
                      </a:r>
                    </a:p>
                  </a:txBody>
                  <a:tcPr marL="8451" marR="8451" marT="845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787786">
                <a:tc>
                  <a:txBody>
                    <a:bodyPr/>
                    <a:lstStyle/>
                    <a:p>
                      <a:pPr algn="ctr" fontAlgn="t"/>
                      <a:r>
                        <a:rPr lang="en-GB" sz="1600" b="0" i="0" u="none" strike="noStrike">
                          <a:solidFill>
                            <a:srgbClr val="000000"/>
                          </a:solidFill>
                          <a:latin typeface="Tahoma" pitchFamily="34" charset="0"/>
                          <a:ea typeface="Tahoma" pitchFamily="34" charset="0"/>
                          <a:cs typeface="Tahoma" pitchFamily="34" charset="0"/>
                        </a:rPr>
                        <a:t> </a:t>
                      </a:r>
                    </a:p>
                  </a:txBody>
                  <a:tcPr marL="8451" marR="8451" marT="8451"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t"/>
                      <a:r>
                        <a:rPr lang="en-GB" sz="1600" b="0" i="0" u="none" strike="noStrike" dirty="0">
                          <a:solidFill>
                            <a:schemeClr val="bg1"/>
                          </a:solidFill>
                          <a:latin typeface="Tahoma" pitchFamily="34" charset="0"/>
                          <a:ea typeface="Tahoma" pitchFamily="34" charset="0"/>
                          <a:cs typeface="Tahoma" pitchFamily="34" charset="0"/>
                        </a:rPr>
                        <a:t>Production and/or construction </a:t>
                      </a:r>
                    </a:p>
                  </a:txBody>
                  <a:tcPr marL="8451" marR="8451" marT="845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t"/>
                      <a:r>
                        <a:rPr lang="en-US" sz="1600" b="0" i="0" u="none" strike="noStrike" dirty="0">
                          <a:solidFill>
                            <a:srgbClr val="000000"/>
                          </a:solidFill>
                          <a:latin typeface="Tahoma" pitchFamily="34" charset="0"/>
                          <a:ea typeface="Tahoma" pitchFamily="34" charset="0"/>
                          <a:cs typeface="Tahoma" pitchFamily="34" charset="0"/>
                        </a:rPr>
                        <a:t>  Production and construction requirement, industrial engineering,  plant engineering, manufacturing, production and quality control.</a:t>
                      </a:r>
                    </a:p>
                  </a:txBody>
                  <a:tcPr marL="8451" marR="8451" marT="845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787786">
                <a:tc>
                  <a:txBody>
                    <a:bodyPr/>
                    <a:lstStyle/>
                    <a:p>
                      <a:pPr algn="ctr" fontAlgn="t"/>
                      <a:r>
                        <a:rPr lang="en-GB" sz="1600" b="0" i="0" u="none" strike="noStrike">
                          <a:solidFill>
                            <a:srgbClr val="000000"/>
                          </a:solidFill>
                          <a:latin typeface="Tahoma" pitchFamily="34" charset="0"/>
                          <a:ea typeface="Tahoma" pitchFamily="34" charset="0"/>
                          <a:cs typeface="Tahoma" pitchFamily="34" charset="0"/>
                        </a:rPr>
                        <a:t> </a:t>
                      </a:r>
                    </a:p>
                  </a:txBody>
                  <a:tcPr marL="8451" marR="8451" marT="8451"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t"/>
                      <a:r>
                        <a:rPr lang="en-GB" sz="1600" b="0" i="0" u="none" strike="noStrike" dirty="0">
                          <a:solidFill>
                            <a:schemeClr val="bg1"/>
                          </a:solidFill>
                          <a:latin typeface="Tahoma" pitchFamily="34" charset="0"/>
                          <a:ea typeface="Tahoma" pitchFamily="34" charset="0"/>
                          <a:cs typeface="Tahoma" pitchFamily="34" charset="0"/>
                        </a:rPr>
                        <a:t>Product evaluation</a:t>
                      </a:r>
                    </a:p>
                  </a:txBody>
                  <a:tcPr marL="8451" marR="8451" marT="845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t"/>
                      <a:r>
                        <a:rPr lang="en-US" sz="1600" b="0" i="0" u="none" strike="noStrike" dirty="0">
                          <a:solidFill>
                            <a:srgbClr val="000000"/>
                          </a:solidFill>
                          <a:latin typeface="Tahoma" pitchFamily="34" charset="0"/>
                          <a:ea typeface="Tahoma" pitchFamily="34" charset="0"/>
                          <a:cs typeface="Tahoma" pitchFamily="34" charset="0"/>
                        </a:rPr>
                        <a:t>  Evaluation requirements, categories of test and evaluation, formal test and evaluation, data collection, analysis, reporting and correction, retesting</a:t>
                      </a:r>
                    </a:p>
                  </a:txBody>
                  <a:tcPr marL="8451" marR="8451" marT="845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862770">
                <a:tc>
                  <a:txBody>
                    <a:bodyPr/>
                    <a:lstStyle/>
                    <a:p>
                      <a:pPr algn="ctr" fontAlgn="t"/>
                      <a:r>
                        <a:rPr lang="en-GB" sz="1600" b="0" i="0" u="none" strike="noStrike" dirty="0">
                          <a:solidFill>
                            <a:schemeClr val="bg1"/>
                          </a:solidFill>
                          <a:latin typeface="Tahoma" pitchFamily="34" charset="0"/>
                          <a:ea typeface="Tahoma" pitchFamily="34" charset="0"/>
                          <a:cs typeface="Tahoma" pitchFamily="34" charset="0"/>
                        </a:rPr>
                        <a:t>Consumer</a:t>
                      </a:r>
                    </a:p>
                  </a:txBody>
                  <a:tcPr marL="8451" marR="8451" marT="845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00"/>
                    </a:solidFill>
                  </a:tcPr>
                </a:tc>
                <a:tc>
                  <a:txBody>
                    <a:bodyPr/>
                    <a:lstStyle/>
                    <a:p>
                      <a:pPr algn="ctr" fontAlgn="t"/>
                      <a:r>
                        <a:rPr lang="en-US" sz="1600" b="0" i="0" u="none" strike="noStrike" dirty="0">
                          <a:solidFill>
                            <a:schemeClr val="bg1"/>
                          </a:solidFill>
                          <a:latin typeface="Tahoma" pitchFamily="34" charset="0"/>
                          <a:ea typeface="Tahoma" pitchFamily="34" charset="0"/>
                          <a:cs typeface="Tahoma" pitchFamily="34" charset="0"/>
                        </a:rPr>
                        <a:t>Product use and logistic support</a:t>
                      </a:r>
                    </a:p>
                  </a:txBody>
                  <a:tcPr marL="8451" marR="8451" marT="845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t"/>
                      <a:r>
                        <a:rPr lang="en-US" sz="1600" b="0" i="0" u="none" strike="noStrike" dirty="0">
                          <a:solidFill>
                            <a:srgbClr val="000000"/>
                          </a:solidFill>
                          <a:latin typeface="Tahoma" pitchFamily="34" charset="0"/>
                          <a:ea typeface="Tahoma" pitchFamily="34" charset="0"/>
                          <a:cs typeface="Tahoma" pitchFamily="34" charset="0"/>
                        </a:rPr>
                        <a:t>  Product distribution, operational use, maintenance support, product evaluation and modification, product phase-out, material disposal, reclamation and re-cycling</a:t>
                      </a:r>
                    </a:p>
                  </a:txBody>
                  <a:tcPr marL="8451" marR="8451" marT="845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5" name="TextBox 4"/>
          <p:cNvSpPr txBox="1"/>
          <p:nvPr/>
        </p:nvSpPr>
        <p:spPr>
          <a:xfrm>
            <a:off x="160705" y="939531"/>
            <a:ext cx="8822589" cy="307777"/>
          </a:xfrm>
          <a:prstGeom prst="rect">
            <a:avLst/>
          </a:prstGeom>
          <a:noFill/>
        </p:spPr>
        <p:txBody>
          <a:bodyPr wrap="square" rtlCol="0">
            <a:spAutoFit/>
          </a:bodyPr>
          <a:lstStyle/>
          <a:p>
            <a:pPr algn="l"/>
            <a:r>
              <a:rPr lang="en-US" sz="1400" dirty="0">
                <a:solidFill>
                  <a:schemeClr val="tx1">
                    <a:lumMod val="50000"/>
                    <a:lumOff val="50000"/>
                  </a:schemeClr>
                </a:solidFill>
              </a:rPr>
              <a:t>Useful for the construction of a building or a ship or the design and development of an aerospace system.</a:t>
            </a: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CC36BEA4-6403-40AF-828B-77C7940849CF}"/>
                  </a:ext>
                </a:extLst>
              </p14:cNvPr>
              <p14:cNvContentPartPr/>
              <p14:nvPr/>
            </p14:nvContentPartPr>
            <p14:xfrm>
              <a:off x="4825780" y="1599560"/>
              <a:ext cx="360" cy="360"/>
            </p14:xfrm>
          </p:contentPart>
        </mc:Choice>
        <mc:Fallback xmlns="">
          <p:pic>
            <p:nvPicPr>
              <p:cNvPr id="8" name="Ink 7">
                <a:extLst>
                  <a:ext uri="{FF2B5EF4-FFF2-40B4-BE49-F238E27FC236}">
                    <a16:creationId xmlns:a16="http://schemas.microsoft.com/office/drawing/2014/main" id="{CC36BEA4-6403-40AF-828B-77C7940849CF}"/>
                  </a:ext>
                </a:extLst>
              </p:cNvPr>
              <p:cNvPicPr/>
              <p:nvPr/>
            </p:nvPicPr>
            <p:blipFill>
              <a:blip r:embed="rId4"/>
              <a:stretch>
                <a:fillRect/>
              </a:stretch>
            </p:blipFill>
            <p:spPr>
              <a:xfrm>
                <a:off x="4817140" y="1590920"/>
                <a:ext cx="18000" cy="18000"/>
              </a:xfrm>
              <a:prstGeom prst="rect">
                <a:avLst/>
              </a:prstGeom>
            </p:spPr>
          </p:pic>
        </mc:Fallback>
      </mc:AlternateContent>
      <p:grpSp>
        <p:nvGrpSpPr>
          <p:cNvPr id="12" name="Group 11">
            <a:extLst>
              <a:ext uri="{FF2B5EF4-FFF2-40B4-BE49-F238E27FC236}">
                <a16:creationId xmlns:a16="http://schemas.microsoft.com/office/drawing/2014/main" id="{A888B089-25D7-4729-902C-8D17B28D0DA0}"/>
              </a:ext>
            </a:extLst>
          </p:cNvPr>
          <p:cNvGrpSpPr/>
          <p:nvPr/>
        </p:nvGrpSpPr>
        <p:grpSpPr>
          <a:xfrm>
            <a:off x="5143300" y="1523600"/>
            <a:ext cx="360" cy="360"/>
            <a:chOff x="5143300" y="1523600"/>
            <a:chExt cx="360" cy="360"/>
          </a:xfrm>
        </p:grpSpPr>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7FF15E6F-E40F-4B2F-802F-C718118CA17C}"/>
                    </a:ext>
                  </a:extLst>
                </p14:cNvPr>
                <p14:cNvContentPartPr/>
                <p14:nvPr/>
              </p14:nvContentPartPr>
              <p14:xfrm>
                <a:off x="5143300" y="1523600"/>
                <a:ext cx="360" cy="360"/>
              </p14:xfrm>
            </p:contentPart>
          </mc:Choice>
          <mc:Fallback xmlns="">
            <p:pic>
              <p:nvPicPr>
                <p:cNvPr id="9" name="Ink 8">
                  <a:extLst>
                    <a:ext uri="{FF2B5EF4-FFF2-40B4-BE49-F238E27FC236}">
                      <a16:creationId xmlns:a16="http://schemas.microsoft.com/office/drawing/2014/main" id="{7FF15E6F-E40F-4B2F-802F-C718118CA17C}"/>
                    </a:ext>
                  </a:extLst>
                </p:cNvPr>
                <p:cNvPicPr/>
                <p:nvPr/>
              </p:nvPicPr>
              <p:blipFill>
                <a:blip r:embed="rId4"/>
                <a:stretch>
                  <a:fillRect/>
                </a:stretch>
              </p:blipFill>
              <p:spPr>
                <a:xfrm>
                  <a:off x="5134300" y="15146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F5FE824A-A2AB-4A1D-859A-EC03100C7D32}"/>
                    </a:ext>
                  </a:extLst>
                </p14:cNvPr>
                <p14:cNvContentPartPr/>
                <p14:nvPr/>
              </p14:nvContentPartPr>
              <p14:xfrm>
                <a:off x="5143300" y="1523600"/>
                <a:ext cx="360" cy="360"/>
              </p14:xfrm>
            </p:contentPart>
          </mc:Choice>
          <mc:Fallback xmlns="">
            <p:pic>
              <p:nvPicPr>
                <p:cNvPr id="10" name="Ink 9">
                  <a:extLst>
                    <a:ext uri="{FF2B5EF4-FFF2-40B4-BE49-F238E27FC236}">
                      <a16:creationId xmlns:a16="http://schemas.microsoft.com/office/drawing/2014/main" id="{F5FE824A-A2AB-4A1D-859A-EC03100C7D32}"/>
                    </a:ext>
                  </a:extLst>
                </p:cNvPr>
                <p:cNvPicPr/>
                <p:nvPr/>
              </p:nvPicPr>
              <p:blipFill>
                <a:blip r:embed="rId4"/>
                <a:stretch>
                  <a:fillRect/>
                </a:stretch>
              </p:blipFill>
              <p:spPr>
                <a:xfrm>
                  <a:off x="5134300" y="1514600"/>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2405509E-2D12-42A6-A3CE-8446F9C713D2}"/>
                  </a:ext>
                </a:extLst>
              </p14:cNvPr>
              <p14:cNvContentPartPr/>
              <p14:nvPr/>
            </p14:nvContentPartPr>
            <p14:xfrm>
              <a:off x="4292260" y="2983760"/>
              <a:ext cx="360" cy="360"/>
            </p14:xfrm>
          </p:contentPart>
        </mc:Choice>
        <mc:Fallback xmlns="">
          <p:pic>
            <p:nvPicPr>
              <p:cNvPr id="11" name="Ink 10">
                <a:extLst>
                  <a:ext uri="{FF2B5EF4-FFF2-40B4-BE49-F238E27FC236}">
                    <a16:creationId xmlns:a16="http://schemas.microsoft.com/office/drawing/2014/main" id="{2405509E-2D12-42A6-A3CE-8446F9C713D2}"/>
                  </a:ext>
                </a:extLst>
              </p:cNvPr>
              <p:cNvPicPr/>
              <p:nvPr/>
            </p:nvPicPr>
            <p:blipFill>
              <a:blip r:embed="rId4"/>
              <a:stretch>
                <a:fillRect/>
              </a:stretch>
            </p:blipFill>
            <p:spPr>
              <a:xfrm>
                <a:off x="4283620" y="2975120"/>
                <a:ext cx="18000" cy="18000"/>
              </a:xfrm>
              <a:prstGeom prst="rect">
                <a:avLst/>
              </a:prstGeom>
            </p:spPr>
          </p:pic>
        </mc:Fallback>
      </mc:AlternateContent>
      <p:sp>
        <p:nvSpPr>
          <p:cNvPr id="16" name="Arrow: Right 15">
            <a:extLst>
              <a:ext uri="{FF2B5EF4-FFF2-40B4-BE49-F238E27FC236}">
                <a16:creationId xmlns:a16="http://schemas.microsoft.com/office/drawing/2014/main" id="{BF319640-E1D7-48B0-A93C-056CCD98CCC4}"/>
              </a:ext>
            </a:extLst>
          </p:cNvPr>
          <p:cNvSpPr/>
          <p:nvPr/>
        </p:nvSpPr>
        <p:spPr>
          <a:xfrm rot="8791932">
            <a:off x="2127218" y="1265356"/>
            <a:ext cx="1967298" cy="7095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8F1B1970-1CD6-4307-B360-17C81C14786D}"/>
              </a:ext>
            </a:extLst>
          </p:cNvPr>
          <p:cNvSpPr/>
          <p:nvPr/>
        </p:nvSpPr>
        <p:spPr>
          <a:xfrm rot="12961867">
            <a:off x="2171007" y="2962924"/>
            <a:ext cx="1483231" cy="896218"/>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AutoShape 2" descr="intellectual property symbolsको लागि तस्बिर परिणाम"/>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 name="Content Placeholder 2">
            <a:extLst>
              <a:ext uri="{FF2B5EF4-FFF2-40B4-BE49-F238E27FC236}">
                <a16:creationId xmlns:a16="http://schemas.microsoft.com/office/drawing/2014/main" id="{7A5C43EB-B212-4497-ADD6-BA55E2047005}"/>
              </a:ext>
            </a:extLst>
          </p:cNvPr>
          <p:cNvSpPr>
            <a:spLocks noGrp="1"/>
          </p:cNvSpPr>
          <p:nvPr/>
        </p:nvSpPr>
        <p:spPr bwMode="auto">
          <a:xfrm>
            <a:off x="822325" y="1028700"/>
            <a:ext cx="749935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65125" indent="-282575" algn="l" rtl="0" eaLnBrk="0" fontAlgn="base" hangingPunct="0">
              <a:spcBef>
                <a:spcPts val="600"/>
              </a:spcBef>
              <a:spcAft>
                <a:spcPct val="0"/>
              </a:spcAft>
              <a:buClr>
                <a:schemeClr val="accent1"/>
              </a:buClr>
              <a:buSzPct val="80000"/>
              <a:buFont typeface="Wingdings 2" pitchFamily="18" charset="2"/>
              <a:buChar char=""/>
              <a:defRPr sz="3200" kern="1200">
                <a:solidFill>
                  <a:schemeClr val="tx1"/>
                </a:solidFill>
                <a:latin typeface="+mn-lt"/>
                <a:ea typeface="+mn-ea"/>
                <a:cs typeface="+mn-cs"/>
              </a:defRPr>
            </a:lvl1pPr>
            <a:lvl2pPr marL="639763" indent="-236538" algn="l" rtl="0" eaLnBrk="0" fontAlgn="base" hangingPunct="0">
              <a:spcBef>
                <a:spcPts val="550"/>
              </a:spcBef>
              <a:spcAft>
                <a:spcPct val="0"/>
              </a:spcAft>
              <a:buClr>
                <a:schemeClr val="accent1"/>
              </a:buClr>
              <a:buFont typeface="Verdana" pitchFamily="34" charset="0"/>
              <a:buChar char="◦"/>
              <a:defRPr sz="2800" kern="1200">
                <a:solidFill>
                  <a:schemeClr val="tx1"/>
                </a:solidFill>
                <a:latin typeface="+mn-lt"/>
                <a:ea typeface="+mn-ea"/>
                <a:cs typeface="+mn-cs"/>
              </a:defRPr>
            </a:lvl2pPr>
            <a:lvl3pPr marL="885825" indent="-228600" algn="l" rtl="0" eaLnBrk="0" fontAlgn="base" hangingPunct="0">
              <a:spcBef>
                <a:spcPct val="20000"/>
              </a:spcBef>
              <a:spcAft>
                <a:spcPct val="0"/>
              </a:spcAft>
              <a:buClr>
                <a:schemeClr val="accent2"/>
              </a:buClr>
              <a:buFont typeface="Wingdings 2" pitchFamily="18" charset="2"/>
              <a:buChar char=""/>
              <a:defRPr sz="2400" kern="1200">
                <a:solidFill>
                  <a:schemeClr val="tx1"/>
                </a:solidFill>
                <a:latin typeface="+mn-lt"/>
                <a:ea typeface="+mn-ea"/>
                <a:cs typeface="+mn-cs"/>
              </a:defRPr>
            </a:lvl3pPr>
            <a:lvl4pPr marL="1096963" indent="-173038" algn="l" rtl="0" eaLnBrk="0" fontAlgn="base" hangingPunct="0">
              <a:spcBef>
                <a:spcPct val="20000"/>
              </a:spcBef>
              <a:spcAft>
                <a:spcPct val="0"/>
              </a:spcAft>
              <a:buClr>
                <a:srgbClr val="C32D2E"/>
              </a:buClr>
              <a:buFont typeface="Wingdings 2" pitchFamily="18" charset="2"/>
              <a:buChar char=""/>
              <a:defRPr sz="2000" kern="1200">
                <a:solidFill>
                  <a:schemeClr val="tx1"/>
                </a:solidFill>
                <a:latin typeface="+mn-lt"/>
                <a:ea typeface="+mn-ea"/>
                <a:cs typeface="+mn-cs"/>
              </a:defRPr>
            </a:lvl4pPr>
            <a:lvl5pPr marL="1296988" indent="-182563" algn="l" rtl="0" eaLnBrk="0" fontAlgn="base" hangingPunct="0">
              <a:spcBef>
                <a:spcPct val="20000"/>
              </a:spcBef>
              <a:spcAft>
                <a:spcPct val="0"/>
              </a:spcAft>
              <a:buClr>
                <a:srgbClr val="84AA33"/>
              </a:buClr>
              <a:buFont typeface="Wingdings 2" pitchFamily="18" charset="2"/>
              <a:buChar char=""/>
              <a:defRPr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endParaRPr lang="en-US"/>
          </a:p>
        </p:txBody>
      </p:sp>
      <p:pic>
        <p:nvPicPr>
          <p:cNvPr id="6" name="Picture 5">
            <a:extLst>
              <a:ext uri="{FF2B5EF4-FFF2-40B4-BE49-F238E27FC236}">
                <a16:creationId xmlns:a16="http://schemas.microsoft.com/office/drawing/2014/main" id="{EED4F27F-2D48-4C18-8B0F-D459866F848F}"/>
              </a:ext>
            </a:extLst>
          </p:cNvPr>
          <p:cNvPicPr>
            <a:picLocks noChangeAspect="1" noChangeArrowheads="1"/>
          </p:cNvPicPr>
          <p:nvPr/>
        </p:nvPicPr>
        <p:blipFill>
          <a:blip r:embed="rId3"/>
          <a:srcRect r="-941" b="15710"/>
          <a:stretch>
            <a:fillRect/>
          </a:stretch>
        </p:blipFill>
        <p:spPr bwMode="auto">
          <a:xfrm>
            <a:off x="2342829" y="871177"/>
            <a:ext cx="4458342" cy="1861457"/>
          </a:xfrm>
          <a:prstGeom prst="rect">
            <a:avLst/>
          </a:prstGeom>
          <a:noFill/>
        </p:spPr>
      </p:pic>
      <p:pic>
        <p:nvPicPr>
          <p:cNvPr id="7" name="Picture 6">
            <a:extLst>
              <a:ext uri="{FF2B5EF4-FFF2-40B4-BE49-F238E27FC236}">
                <a16:creationId xmlns:a16="http://schemas.microsoft.com/office/drawing/2014/main" id="{036966FD-BC7B-410C-BA63-68A8FCB73749}"/>
              </a:ext>
            </a:extLst>
          </p:cNvPr>
          <p:cNvPicPr>
            <a:picLocks noChangeAspect="1" noChangeArrowheads="1"/>
          </p:cNvPicPr>
          <p:nvPr/>
        </p:nvPicPr>
        <p:blipFill>
          <a:blip r:embed="rId4"/>
          <a:srcRect/>
          <a:stretch>
            <a:fillRect/>
          </a:stretch>
        </p:blipFill>
        <p:spPr bwMode="auto">
          <a:xfrm>
            <a:off x="2739344" y="3069239"/>
            <a:ext cx="3665311" cy="1822183"/>
          </a:xfrm>
          <a:prstGeom prst="rect">
            <a:avLst/>
          </a:prstGeom>
          <a:noFill/>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4D0D4CF4-1F30-434E-8594-C236C0438DA3}"/>
              </a:ext>
            </a:extLst>
          </p:cNvPr>
          <p:cNvSpPr txBox="1">
            <a:spLocks noChangeArrowheads="1"/>
          </p:cNvSpPr>
          <p:nvPr/>
        </p:nvSpPr>
        <p:spPr>
          <a:xfrm>
            <a:off x="1641388" y="101602"/>
            <a:ext cx="5256123" cy="898351"/>
          </a:xfrm>
          <a:prstGeom prst="rect">
            <a:avLst/>
          </a:prstGeom>
          <a:no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800" dirty="0">
                <a:latin typeface="Tahoma" pitchFamily="34" charset="0"/>
                <a:ea typeface="Tahoma" pitchFamily="34" charset="0"/>
                <a:cs typeface="Tahoma" pitchFamily="34" charset="0"/>
              </a:rPr>
              <a:t>Case of Nepal</a:t>
            </a:r>
            <a:endParaRPr lang="en-US" sz="2000" dirty="0">
              <a:latin typeface="Tahoma" pitchFamily="34" charset="0"/>
              <a:ea typeface="Tahoma" pitchFamily="34" charset="0"/>
              <a:cs typeface="Tahoma" pitchFamily="34" charset="0"/>
            </a:endParaRPr>
          </a:p>
          <a:p>
            <a:pPr lvl="1"/>
            <a:endParaRPr lang="en-US" sz="2400" dirty="0">
              <a:latin typeface="Tahoma" pitchFamily="34" charset="0"/>
              <a:ea typeface="Tahoma" pitchFamily="34" charset="0"/>
              <a:cs typeface="Tahoma" pitchFamily="34" charset="0"/>
            </a:endParaRPr>
          </a:p>
        </p:txBody>
      </p:sp>
      <p:sp>
        <p:nvSpPr>
          <p:cNvPr id="5" name="TextBox 4">
            <a:extLst>
              <a:ext uri="{FF2B5EF4-FFF2-40B4-BE49-F238E27FC236}">
                <a16:creationId xmlns:a16="http://schemas.microsoft.com/office/drawing/2014/main" id="{E49DCFC0-ADFB-4E2C-82DC-9A2FE5552833}"/>
              </a:ext>
            </a:extLst>
          </p:cNvPr>
          <p:cNvSpPr txBox="1"/>
          <p:nvPr/>
        </p:nvSpPr>
        <p:spPr>
          <a:xfrm>
            <a:off x="136647" y="663192"/>
            <a:ext cx="8705902" cy="3970318"/>
          </a:xfrm>
          <a:prstGeom prst="rect">
            <a:avLst/>
          </a:prstGeom>
          <a:noFill/>
        </p:spPr>
        <p:txBody>
          <a:bodyPr wrap="square">
            <a:spAutoFit/>
          </a:bodyPr>
          <a:lstStyle/>
          <a:p>
            <a:pPr algn="l"/>
            <a:r>
              <a:rPr lang="en-US" b="1" i="0" dirty="0">
                <a:solidFill>
                  <a:srgbClr val="333333"/>
                </a:solidFill>
                <a:effectLst/>
                <a:latin typeface="Verdana" panose="020B0604030504040204" pitchFamily="34" charset="0"/>
              </a:rPr>
              <a:t>Industrial Property (IP)</a:t>
            </a:r>
            <a:endParaRPr lang="en-US" b="0" i="0" dirty="0">
              <a:solidFill>
                <a:srgbClr val="333333"/>
              </a:solidFill>
              <a:effectLst/>
              <a:latin typeface="Verdana" panose="020B0604030504040204" pitchFamily="34" charset="0"/>
            </a:endParaRPr>
          </a:p>
          <a:p>
            <a:pPr algn="l"/>
            <a:r>
              <a:rPr lang="en-US" b="0" i="0" dirty="0">
                <a:solidFill>
                  <a:srgbClr val="333333"/>
                </a:solidFill>
                <a:effectLst/>
                <a:latin typeface="Verdana" panose="020B0604030504040204" pitchFamily="34" charset="0"/>
              </a:rPr>
              <a:t>The Patent, Design and Trademark Act has authorized the Department to protect the industrial property like patent, design and trademark; Patents shall include new invention; principles and formulae; Design shall include physical shape and appearance whereas Trademark shall include the word, sign, picture or all three or combination between them to differentiate the product from the others.</a:t>
            </a:r>
          </a:p>
          <a:p>
            <a:pPr algn="l"/>
            <a:r>
              <a:rPr lang="en-US" b="0" i="0" dirty="0">
                <a:solidFill>
                  <a:srgbClr val="333333"/>
                </a:solidFill>
                <a:effectLst/>
                <a:latin typeface="Verdana" panose="020B0604030504040204" pitchFamily="34" charset="0"/>
              </a:rPr>
              <a:t>The Department shall act as semi-judiciary unit in case of protection of industrial property as well as in the settlement of disputes and other administrative procedure.</a:t>
            </a:r>
          </a:p>
          <a:p>
            <a:r>
              <a:rPr lang="en-US" b="0" i="0" dirty="0">
                <a:solidFill>
                  <a:srgbClr val="333333"/>
                </a:solidFill>
                <a:effectLst/>
                <a:latin typeface="Verdana" panose="020B0604030504040204" pitchFamily="34" charset="0"/>
              </a:rPr>
              <a:t>The Department shall also act as a focal point of all the international organization/institution including World Intellectual Property Organization (WIPO).  Besides the membership of WIPO, Nepal has received a membership for Paris Convention for Industrial Property.</a:t>
            </a:r>
            <a:endParaRPr lang="en-US" dirty="0"/>
          </a:p>
        </p:txBody>
      </p:sp>
      <p:pic>
        <p:nvPicPr>
          <p:cNvPr id="6" name="Picture 5">
            <a:extLst>
              <a:ext uri="{FF2B5EF4-FFF2-40B4-BE49-F238E27FC236}">
                <a16:creationId xmlns:a16="http://schemas.microsoft.com/office/drawing/2014/main" id="{B28B3961-AA94-46C9-AE7B-95C09BA38AE6}"/>
              </a:ext>
            </a:extLst>
          </p:cNvPr>
          <p:cNvPicPr>
            <a:picLocks noChangeAspect="1"/>
          </p:cNvPicPr>
          <p:nvPr/>
        </p:nvPicPr>
        <p:blipFill>
          <a:blip r:embed="rId3"/>
          <a:stretch>
            <a:fillRect/>
          </a:stretch>
        </p:blipFill>
        <p:spPr>
          <a:xfrm>
            <a:off x="68323" y="4649559"/>
            <a:ext cx="9007353" cy="1877822"/>
          </a:xfrm>
          <a:prstGeom prst="rect">
            <a:avLst/>
          </a:prstGeom>
        </p:spPr>
      </p:pic>
    </p:spTree>
    <p:extLst>
      <p:ext uri="{BB962C8B-B14F-4D97-AF65-F5344CB8AC3E}">
        <p14:creationId xmlns:p14="http://schemas.microsoft.com/office/powerpoint/2010/main" val="2011706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4D0D4CF4-1F30-434E-8594-C236C0438DA3}"/>
              </a:ext>
            </a:extLst>
          </p:cNvPr>
          <p:cNvSpPr txBox="1">
            <a:spLocks noChangeArrowheads="1"/>
          </p:cNvSpPr>
          <p:nvPr/>
        </p:nvSpPr>
        <p:spPr>
          <a:xfrm>
            <a:off x="1641388" y="101602"/>
            <a:ext cx="5256123" cy="898351"/>
          </a:xfrm>
          <a:prstGeom prst="rect">
            <a:avLst/>
          </a:prstGeom>
          <a:no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800" dirty="0">
                <a:latin typeface="Tahoma" pitchFamily="34" charset="0"/>
                <a:ea typeface="Tahoma" pitchFamily="34" charset="0"/>
                <a:cs typeface="Tahoma" pitchFamily="34" charset="0"/>
              </a:rPr>
              <a:t>Case of Nepal</a:t>
            </a:r>
            <a:endParaRPr lang="en-US" sz="2000" dirty="0">
              <a:latin typeface="Tahoma" pitchFamily="34" charset="0"/>
              <a:ea typeface="Tahoma" pitchFamily="34" charset="0"/>
              <a:cs typeface="Tahoma" pitchFamily="34" charset="0"/>
            </a:endParaRPr>
          </a:p>
          <a:p>
            <a:pPr lvl="1"/>
            <a:endParaRPr lang="en-US" sz="2400" dirty="0">
              <a:latin typeface="Tahoma" pitchFamily="34" charset="0"/>
              <a:ea typeface="Tahoma" pitchFamily="34" charset="0"/>
              <a:cs typeface="Tahoma" pitchFamily="34" charset="0"/>
            </a:endParaRPr>
          </a:p>
        </p:txBody>
      </p:sp>
      <p:pic>
        <p:nvPicPr>
          <p:cNvPr id="7" name="Picture 6">
            <a:extLst>
              <a:ext uri="{FF2B5EF4-FFF2-40B4-BE49-F238E27FC236}">
                <a16:creationId xmlns:a16="http://schemas.microsoft.com/office/drawing/2014/main" id="{E7D2A80C-C242-4175-A5A3-1E8B4F415A42}"/>
              </a:ext>
            </a:extLst>
          </p:cNvPr>
          <p:cNvPicPr>
            <a:picLocks noChangeAspect="1"/>
          </p:cNvPicPr>
          <p:nvPr/>
        </p:nvPicPr>
        <p:blipFill rotWithShape="1">
          <a:blip r:embed="rId2"/>
          <a:srcRect l="1542" b="1992"/>
          <a:stretch/>
        </p:blipFill>
        <p:spPr>
          <a:xfrm>
            <a:off x="0" y="585183"/>
            <a:ext cx="9143999" cy="5705085"/>
          </a:xfrm>
          <a:prstGeom prst="rect">
            <a:avLst/>
          </a:prstGeom>
        </p:spPr>
      </p:pic>
    </p:spTree>
    <p:extLst>
      <p:ext uri="{BB962C8B-B14F-4D97-AF65-F5344CB8AC3E}">
        <p14:creationId xmlns:p14="http://schemas.microsoft.com/office/powerpoint/2010/main" val="15159736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4D0D4CF4-1F30-434E-8594-C236C0438DA3}"/>
              </a:ext>
            </a:extLst>
          </p:cNvPr>
          <p:cNvSpPr txBox="1">
            <a:spLocks noChangeArrowheads="1"/>
          </p:cNvSpPr>
          <p:nvPr/>
        </p:nvSpPr>
        <p:spPr>
          <a:xfrm>
            <a:off x="234619" y="90436"/>
            <a:ext cx="6688695" cy="898351"/>
          </a:xfrm>
          <a:prstGeom prst="rect">
            <a:avLst/>
          </a:prstGeom>
          <a:no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800" dirty="0">
                <a:latin typeface="Tahoma" pitchFamily="34" charset="0"/>
                <a:ea typeface="Tahoma" pitchFamily="34" charset="0"/>
                <a:cs typeface="Tahoma" pitchFamily="34" charset="0"/>
              </a:rPr>
              <a:t>Case of Nepal: Patents </a:t>
            </a:r>
          </a:p>
          <a:p>
            <a:pPr lvl="1"/>
            <a:endParaRPr lang="en-US" sz="2400" dirty="0">
              <a:latin typeface="Tahoma" pitchFamily="34" charset="0"/>
              <a:ea typeface="Tahoma" pitchFamily="34" charset="0"/>
              <a:cs typeface="Tahoma" pitchFamily="34" charset="0"/>
            </a:endParaRPr>
          </a:p>
        </p:txBody>
      </p:sp>
      <p:sp>
        <p:nvSpPr>
          <p:cNvPr id="5" name="TextBox 4">
            <a:extLst>
              <a:ext uri="{FF2B5EF4-FFF2-40B4-BE49-F238E27FC236}">
                <a16:creationId xmlns:a16="http://schemas.microsoft.com/office/drawing/2014/main" id="{E49DCFC0-ADFB-4E2C-82DC-9A2FE5552833}"/>
              </a:ext>
            </a:extLst>
          </p:cNvPr>
          <p:cNvSpPr txBox="1"/>
          <p:nvPr/>
        </p:nvSpPr>
        <p:spPr>
          <a:xfrm>
            <a:off x="0" y="539611"/>
            <a:ext cx="9143999" cy="6124754"/>
          </a:xfrm>
          <a:prstGeom prst="rect">
            <a:avLst/>
          </a:prstGeom>
          <a:noFill/>
        </p:spPr>
        <p:txBody>
          <a:bodyPr wrap="square">
            <a:spAutoFit/>
          </a:bodyPr>
          <a:lstStyle/>
          <a:p>
            <a:pPr algn="l"/>
            <a:r>
              <a:rPr lang="en-US" sz="1400" b="1" i="0" dirty="0">
                <a:solidFill>
                  <a:srgbClr val="333333"/>
                </a:solidFill>
                <a:effectLst/>
                <a:latin typeface="Verdana" panose="020B0604030504040204" pitchFamily="34" charset="0"/>
              </a:rPr>
              <a:t>RIGHT OVER THE PATENT</a:t>
            </a:r>
            <a:endParaRPr lang="en-US" sz="1400" b="0" i="0" dirty="0">
              <a:solidFill>
                <a:srgbClr val="333333"/>
              </a:solidFill>
              <a:effectLst/>
              <a:latin typeface="Verdana" panose="020B0604030504040204" pitchFamily="34" charset="0"/>
            </a:endParaRPr>
          </a:p>
          <a:p>
            <a:pPr algn="l">
              <a:buFont typeface="Arial" panose="020B0604020202020204" pitchFamily="34" charset="0"/>
              <a:buChar char="•"/>
            </a:pPr>
            <a:r>
              <a:rPr lang="en-US" sz="1400" b="0" i="0" dirty="0">
                <a:solidFill>
                  <a:srgbClr val="333333"/>
                </a:solidFill>
                <a:effectLst/>
                <a:latin typeface="Verdana" panose="020B0604030504040204" pitchFamily="34" charset="0"/>
              </a:rPr>
              <a:t>Any person, willing to have rights on any patent, has to register such patent under the Patent Design and Trademark Act.</a:t>
            </a:r>
          </a:p>
          <a:p>
            <a:pPr algn="l">
              <a:buFont typeface="Arial" panose="020B0604020202020204" pitchFamily="34" charset="0"/>
              <a:buChar char="•"/>
            </a:pPr>
            <a:r>
              <a:rPr lang="en-US" sz="1400" b="0" i="0" dirty="0">
                <a:solidFill>
                  <a:srgbClr val="333333"/>
                </a:solidFill>
                <a:effectLst/>
                <a:latin typeface="Verdana" panose="020B0604030504040204" pitchFamily="34" charset="0"/>
              </a:rPr>
              <a:t>Any patent registered in the name of any person shall not be copied use used or utilized without the patentee's written consent .</a:t>
            </a:r>
          </a:p>
          <a:p>
            <a:pPr algn="l">
              <a:buFont typeface="Arial" panose="020B0604020202020204" pitchFamily="34" charset="0"/>
              <a:buChar char="•"/>
            </a:pPr>
            <a:r>
              <a:rPr lang="en-US" sz="1400" b="0" i="0" dirty="0">
                <a:solidFill>
                  <a:srgbClr val="333333"/>
                </a:solidFill>
                <a:effectLst/>
                <a:latin typeface="Verdana" panose="020B0604030504040204" pitchFamily="34" charset="0"/>
              </a:rPr>
              <a:t>Ownership of a patent can be transferred in any way to any person as movable property.</a:t>
            </a:r>
          </a:p>
          <a:p>
            <a:pPr algn="l">
              <a:buFont typeface="Arial" panose="020B0604020202020204" pitchFamily="34" charset="0"/>
              <a:buChar char="•"/>
            </a:pPr>
            <a:r>
              <a:rPr lang="en-US" sz="1400" b="0" i="0" dirty="0">
                <a:solidFill>
                  <a:srgbClr val="333333"/>
                </a:solidFill>
                <a:effectLst/>
                <a:latin typeface="Verdana" panose="020B0604030504040204" pitchFamily="34" charset="0"/>
              </a:rPr>
              <a:t>If any body does or attempt to do so or encourage to do any work against these rights of patentee may be punished with a fine by the order of Department and all the materials related with such offence shall be confiscated.</a:t>
            </a:r>
          </a:p>
          <a:p>
            <a:pPr algn="l"/>
            <a:endParaRPr lang="en-US" sz="1400" b="0" i="0" dirty="0">
              <a:solidFill>
                <a:srgbClr val="333333"/>
              </a:solidFill>
              <a:effectLst/>
              <a:latin typeface="Verdana" panose="020B0604030504040204" pitchFamily="34" charset="0"/>
            </a:endParaRPr>
          </a:p>
          <a:p>
            <a:pPr algn="l"/>
            <a:r>
              <a:rPr lang="en-US" sz="1400" b="1" i="0" dirty="0">
                <a:solidFill>
                  <a:srgbClr val="333333"/>
                </a:solidFill>
                <a:effectLst/>
                <a:latin typeface="Verdana" panose="020B0604030504040204" pitchFamily="34" charset="0"/>
              </a:rPr>
              <a:t>APPLY FOR ACQUIRING PATENT RIGHT:</a:t>
            </a:r>
            <a:endParaRPr lang="en-US" sz="1400" b="0" i="0" dirty="0">
              <a:solidFill>
                <a:srgbClr val="333333"/>
              </a:solidFill>
              <a:effectLst/>
              <a:latin typeface="Verdana" panose="020B0604030504040204" pitchFamily="34" charset="0"/>
            </a:endParaRPr>
          </a:p>
          <a:p>
            <a:pPr algn="l">
              <a:buFont typeface="Arial" panose="020B0604020202020204" pitchFamily="34" charset="0"/>
              <a:buChar char="•"/>
            </a:pPr>
            <a:r>
              <a:rPr lang="en-US" sz="1400" b="0" i="0" dirty="0">
                <a:solidFill>
                  <a:srgbClr val="333333"/>
                </a:solidFill>
                <a:effectLst/>
                <a:latin typeface="Verdana" panose="020B0604030504040204" pitchFamily="34" charset="0"/>
              </a:rPr>
              <a:t>Person willing to patent registered in his own name shall have to apply to the Department with following information including all other evidence</a:t>
            </a:r>
          </a:p>
          <a:p>
            <a:pPr algn="l">
              <a:buFont typeface="Arial" panose="020B0604020202020204" pitchFamily="34" charset="0"/>
              <a:buChar char="•"/>
            </a:pPr>
            <a:r>
              <a:rPr lang="en-US" sz="1400" b="0" i="0" dirty="0">
                <a:solidFill>
                  <a:srgbClr val="333333"/>
                </a:solidFill>
                <a:effectLst/>
                <a:latin typeface="Verdana" panose="020B0604030504040204" pitchFamily="34" charset="0"/>
              </a:rPr>
              <a:t>Name, address and profession of inventor.</a:t>
            </a:r>
          </a:p>
          <a:p>
            <a:pPr algn="l">
              <a:buFont typeface="Arial" panose="020B0604020202020204" pitchFamily="34" charset="0"/>
              <a:buChar char="•"/>
            </a:pPr>
            <a:r>
              <a:rPr lang="en-US" sz="1400" b="0" i="0" dirty="0">
                <a:solidFill>
                  <a:srgbClr val="333333"/>
                </a:solidFill>
                <a:effectLst/>
                <a:latin typeface="Verdana" panose="020B0604030504040204" pitchFamily="34" charset="0"/>
              </a:rPr>
              <a:t>In the case of the invention not invented by the applicant himself, the conditions acquiring such right from inventor by the applicant,</a:t>
            </a:r>
          </a:p>
          <a:p>
            <a:pPr algn="l">
              <a:buFont typeface="Arial" panose="020B0604020202020204" pitchFamily="34" charset="0"/>
              <a:buChar char="•"/>
            </a:pPr>
            <a:r>
              <a:rPr lang="en-US" sz="1400" b="0" i="0" dirty="0">
                <a:solidFill>
                  <a:srgbClr val="333333"/>
                </a:solidFill>
                <a:effectLst/>
                <a:latin typeface="Verdana" panose="020B0604030504040204" pitchFamily="34" charset="0"/>
              </a:rPr>
              <a:t>Method of operation or utilization of such invention</a:t>
            </a:r>
          </a:p>
          <a:p>
            <a:pPr algn="l">
              <a:buFont typeface="Arial" panose="020B0604020202020204" pitchFamily="34" charset="0"/>
              <a:buChar char="•"/>
            </a:pPr>
            <a:r>
              <a:rPr lang="en-US" sz="1400" b="0" i="0" dirty="0">
                <a:solidFill>
                  <a:srgbClr val="333333"/>
                </a:solidFill>
                <a:effectLst/>
                <a:latin typeface="Verdana" panose="020B0604030504040204" pitchFamily="34" charset="0"/>
              </a:rPr>
              <a:t>Principle or formula, if such patent is based on any principle or formula</a:t>
            </a:r>
          </a:p>
          <a:p>
            <a:pPr algn="l">
              <a:buFont typeface="Arial" panose="020B0604020202020204" pitchFamily="34" charset="0"/>
              <a:buChar char="•"/>
            </a:pPr>
            <a:r>
              <a:rPr lang="en-US" sz="1400" b="0" i="0" dirty="0">
                <a:solidFill>
                  <a:srgbClr val="333333"/>
                </a:solidFill>
                <a:effectLst/>
                <a:latin typeface="Verdana" panose="020B0604030504040204" pitchFamily="34" charset="0"/>
              </a:rPr>
              <a:t>Drawings and sketch of invention (if necessary)</a:t>
            </a:r>
          </a:p>
          <a:p>
            <a:pPr algn="l">
              <a:buFont typeface="Arial" panose="020B0604020202020204" pitchFamily="34" charset="0"/>
              <a:buChar char="•"/>
            </a:pPr>
            <a:r>
              <a:rPr lang="en-US" sz="1400" b="0" i="0" dirty="0">
                <a:solidFill>
                  <a:srgbClr val="333333"/>
                </a:solidFill>
                <a:effectLst/>
                <a:latin typeface="Verdana" panose="020B0604030504040204" pitchFamily="34" charset="0"/>
              </a:rPr>
              <a:t>Prescribed application fee as mention in schedule</a:t>
            </a:r>
          </a:p>
          <a:p>
            <a:pPr algn="l"/>
            <a:r>
              <a:rPr lang="en-US" sz="1400" b="1" i="0" dirty="0">
                <a:solidFill>
                  <a:srgbClr val="333333"/>
                </a:solidFill>
                <a:effectLst/>
                <a:latin typeface="Verdana" panose="020B0604030504040204" pitchFamily="34" charset="0"/>
              </a:rPr>
              <a:t>UN-PATENTABLE INVENTION</a:t>
            </a:r>
            <a:endParaRPr lang="en-US" sz="1400" b="0" i="0" dirty="0">
              <a:solidFill>
                <a:srgbClr val="333333"/>
              </a:solidFill>
              <a:effectLst/>
              <a:latin typeface="Verdana" panose="020B0604030504040204" pitchFamily="34" charset="0"/>
            </a:endParaRPr>
          </a:p>
          <a:p>
            <a:pPr algn="l">
              <a:buFont typeface="Arial" panose="020B0604020202020204" pitchFamily="34" charset="0"/>
              <a:buChar char="•"/>
            </a:pPr>
            <a:r>
              <a:rPr lang="en-US" sz="1400" b="0" i="0" dirty="0">
                <a:solidFill>
                  <a:srgbClr val="333333"/>
                </a:solidFill>
                <a:effectLst/>
                <a:latin typeface="Verdana" panose="020B0604030504040204" pitchFamily="34" charset="0"/>
              </a:rPr>
              <a:t>If it has already been registered in the name of other</a:t>
            </a:r>
          </a:p>
          <a:p>
            <a:pPr algn="l">
              <a:buFont typeface="Arial" panose="020B0604020202020204" pitchFamily="34" charset="0"/>
              <a:buChar char="•"/>
            </a:pPr>
            <a:r>
              <a:rPr lang="en-US" sz="1400" b="0" i="0" dirty="0">
                <a:solidFill>
                  <a:srgbClr val="333333"/>
                </a:solidFill>
                <a:effectLst/>
                <a:latin typeface="Verdana" panose="020B0604030504040204" pitchFamily="34" charset="0"/>
              </a:rPr>
              <a:t>If the patent asked to be registered is not invented by the applicant himself and he has not acquired the right from the inventor</a:t>
            </a:r>
          </a:p>
          <a:p>
            <a:pPr algn="l">
              <a:buFont typeface="Arial" panose="020B0604020202020204" pitchFamily="34" charset="0"/>
              <a:buChar char="•"/>
            </a:pPr>
            <a:r>
              <a:rPr lang="en-US" sz="1400" b="0" i="0" dirty="0">
                <a:solidFill>
                  <a:srgbClr val="333333"/>
                </a:solidFill>
                <a:effectLst/>
                <a:latin typeface="Verdana" panose="020B0604030504040204" pitchFamily="34" charset="0"/>
              </a:rPr>
              <a:t>If the patent asked to be registered is found to cause adverse effect in health , conduct or morale or people in general or in the national interest</a:t>
            </a:r>
          </a:p>
          <a:p>
            <a:pPr algn="l">
              <a:buFont typeface="Arial" panose="020B0604020202020204" pitchFamily="34" charset="0"/>
              <a:buChar char="•"/>
            </a:pPr>
            <a:r>
              <a:rPr lang="en-US" sz="1400" b="0" i="0" dirty="0">
                <a:solidFill>
                  <a:srgbClr val="333333"/>
                </a:solidFill>
                <a:effectLst/>
                <a:latin typeface="Verdana" panose="020B0604030504040204" pitchFamily="34" charset="0"/>
              </a:rPr>
              <a:t>If it violates any prevailing laws of Nepal.</a:t>
            </a:r>
          </a:p>
          <a:p>
            <a:pPr algn="l"/>
            <a:endParaRPr lang="en-US" sz="1400" b="0" i="0" dirty="0">
              <a:solidFill>
                <a:srgbClr val="333333"/>
              </a:solidFill>
              <a:effectLst/>
              <a:latin typeface="Verdana" panose="020B0604030504040204" pitchFamily="34" charset="0"/>
            </a:endParaRPr>
          </a:p>
        </p:txBody>
      </p:sp>
    </p:spTree>
    <p:extLst>
      <p:ext uri="{BB962C8B-B14F-4D97-AF65-F5344CB8AC3E}">
        <p14:creationId xmlns:p14="http://schemas.microsoft.com/office/powerpoint/2010/main" val="29125029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4D0D4CF4-1F30-434E-8594-C236C0438DA3}"/>
              </a:ext>
            </a:extLst>
          </p:cNvPr>
          <p:cNvSpPr txBox="1">
            <a:spLocks noChangeArrowheads="1"/>
          </p:cNvSpPr>
          <p:nvPr/>
        </p:nvSpPr>
        <p:spPr>
          <a:xfrm>
            <a:off x="3887877" y="-14216"/>
            <a:ext cx="5256123" cy="898351"/>
          </a:xfrm>
          <a:prstGeom prst="rect">
            <a:avLst/>
          </a:prstGeom>
          <a:no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800" dirty="0">
                <a:latin typeface="Tahoma" pitchFamily="34" charset="0"/>
                <a:ea typeface="Tahoma" pitchFamily="34" charset="0"/>
                <a:cs typeface="Tahoma" pitchFamily="34" charset="0"/>
              </a:rPr>
              <a:t>Case of Nepal</a:t>
            </a:r>
            <a:endParaRPr lang="en-US" sz="2000" dirty="0">
              <a:latin typeface="Tahoma" pitchFamily="34" charset="0"/>
              <a:ea typeface="Tahoma" pitchFamily="34" charset="0"/>
              <a:cs typeface="Tahoma" pitchFamily="34" charset="0"/>
            </a:endParaRPr>
          </a:p>
          <a:p>
            <a:pPr lvl="1"/>
            <a:endParaRPr lang="en-US" sz="2400" dirty="0">
              <a:latin typeface="Tahoma" pitchFamily="34" charset="0"/>
              <a:ea typeface="Tahoma" pitchFamily="34" charset="0"/>
              <a:cs typeface="Tahoma" pitchFamily="34" charset="0"/>
            </a:endParaRPr>
          </a:p>
        </p:txBody>
      </p:sp>
      <p:sp>
        <p:nvSpPr>
          <p:cNvPr id="5" name="TextBox 4">
            <a:extLst>
              <a:ext uri="{FF2B5EF4-FFF2-40B4-BE49-F238E27FC236}">
                <a16:creationId xmlns:a16="http://schemas.microsoft.com/office/drawing/2014/main" id="{E49DCFC0-ADFB-4E2C-82DC-9A2FE5552833}"/>
              </a:ext>
            </a:extLst>
          </p:cNvPr>
          <p:cNvSpPr txBox="1"/>
          <p:nvPr/>
        </p:nvSpPr>
        <p:spPr>
          <a:xfrm>
            <a:off x="0" y="434960"/>
            <a:ext cx="9043516" cy="6124754"/>
          </a:xfrm>
          <a:prstGeom prst="rect">
            <a:avLst/>
          </a:prstGeom>
          <a:noFill/>
        </p:spPr>
        <p:txBody>
          <a:bodyPr wrap="square">
            <a:spAutoFit/>
          </a:bodyPr>
          <a:lstStyle/>
          <a:p>
            <a:pPr algn="l"/>
            <a:r>
              <a:rPr lang="en-US" sz="1400" b="1" i="0" dirty="0">
                <a:solidFill>
                  <a:srgbClr val="333333"/>
                </a:solidFill>
                <a:effectLst/>
                <a:latin typeface="Verdana" panose="020B0604030504040204" pitchFamily="34" charset="0"/>
              </a:rPr>
              <a:t>EXAMINATION OF PATENT APPLICATION</a:t>
            </a:r>
            <a:endParaRPr lang="en-US" sz="1400" b="0" i="0" dirty="0">
              <a:solidFill>
                <a:srgbClr val="333333"/>
              </a:solidFill>
              <a:effectLst/>
              <a:latin typeface="Verdana" panose="020B0604030504040204" pitchFamily="34" charset="0"/>
            </a:endParaRPr>
          </a:p>
          <a:p>
            <a:pPr algn="l">
              <a:buFont typeface="Arial" panose="020B0604020202020204" pitchFamily="34" charset="0"/>
              <a:buChar char="•"/>
            </a:pPr>
            <a:r>
              <a:rPr lang="en-US" sz="1400" b="0" i="0" dirty="0">
                <a:solidFill>
                  <a:srgbClr val="333333"/>
                </a:solidFill>
                <a:effectLst/>
                <a:latin typeface="Verdana" panose="020B0604030504040204" pitchFamily="34" charset="0"/>
              </a:rPr>
              <a:t>Department upon submission of an patent application examine the invention whether it is new or not, it is useful to the people in general or not</a:t>
            </a:r>
          </a:p>
          <a:p>
            <a:pPr algn="l">
              <a:buFont typeface="Arial" panose="020B0604020202020204" pitchFamily="34" charset="0"/>
              <a:buChar char="•"/>
            </a:pPr>
            <a:r>
              <a:rPr lang="en-US" sz="1400" b="0" i="0" dirty="0">
                <a:solidFill>
                  <a:srgbClr val="333333"/>
                </a:solidFill>
                <a:effectLst/>
                <a:latin typeface="Verdana" panose="020B0604030504040204" pitchFamily="34" charset="0"/>
              </a:rPr>
              <a:t>If it deems necessary, Department takes the advice of experts of related field</a:t>
            </a:r>
          </a:p>
          <a:p>
            <a:pPr algn="l">
              <a:buFont typeface="Arial" panose="020B0604020202020204" pitchFamily="34" charset="0"/>
              <a:buChar char="•"/>
            </a:pPr>
            <a:r>
              <a:rPr lang="en-US" sz="1400" b="0" i="0" dirty="0">
                <a:solidFill>
                  <a:srgbClr val="333333"/>
                </a:solidFill>
                <a:effectLst/>
                <a:latin typeface="Verdana" panose="020B0604030504040204" pitchFamily="34" charset="0"/>
              </a:rPr>
              <a:t>Basically, Department fallow the principle of Novelty, Industrial applicability, and Inventive step to examine</a:t>
            </a:r>
            <a:br>
              <a:rPr lang="en-US" sz="1400" b="0" i="0" dirty="0">
                <a:solidFill>
                  <a:srgbClr val="333333"/>
                </a:solidFill>
                <a:effectLst/>
                <a:latin typeface="Verdana" panose="020B0604030504040204" pitchFamily="34" charset="0"/>
              </a:rPr>
            </a:br>
            <a:endParaRPr lang="en-US" sz="1400" b="0" i="0" dirty="0">
              <a:solidFill>
                <a:srgbClr val="333333"/>
              </a:solidFill>
              <a:effectLst/>
              <a:latin typeface="Verdana" panose="020B0604030504040204" pitchFamily="34" charset="0"/>
            </a:endParaRPr>
          </a:p>
          <a:p>
            <a:pPr algn="l"/>
            <a:r>
              <a:rPr lang="en-US" sz="1400" b="1" i="0" dirty="0">
                <a:solidFill>
                  <a:srgbClr val="333333"/>
                </a:solidFill>
                <a:effectLst/>
                <a:latin typeface="Verdana" panose="020B0604030504040204" pitchFamily="34" charset="0"/>
              </a:rPr>
              <a:t>CERTIFICATES OF REGISTRATION</a:t>
            </a:r>
            <a:endParaRPr lang="en-US" sz="1400" b="0" i="0" dirty="0">
              <a:solidFill>
                <a:srgbClr val="333333"/>
              </a:solidFill>
              <a:effectLst/>
              <a:latin typeface="Verdana" panose="020B0604030504040204" pitchFamily="34" charset="0"/>
            </a:endParaRPr>
          </a:p>
          <a:p>
            <a:pPr algn="l">
              <a:buFont typeface="Arial" panose="020B0604020202020204" pitchFamily="34" charset="0"/>
              <a:buChar char="•"/>
            </a:pPr>
            <a:r>
              <a:rPr lang="en-US" sz="1400" b="0" i="0" dirty="0">
                <a:solidFill>
                  <a:srgbClr val="333333"/>
                </a:solidFill>
                <a:effectLst/>
                <a:latin typeface="Verdana" panose="020B0604030504040204" pitchFamily="34" charset="0"/>
              </a:rPr>
              <a:t>If Department found the patent application is patentable after examination provide certificates to the applicant</a:t>
            </a:r>
          </a:p>
          <a:p>
            <a:pPr algn="l">
              <a:buFont typeface="Arial" panose="020B0604020202020204" pitchFamily="34" charset="0"/>
              <a:buChar char="•"/>
            </a:pPr>
            <a:r>
              <a:rPr lang="en-US" sz="1400" b="0" i="0" dirty="0">
                <a:solidFill>
                  <a:srgbClr val="333333"/>
                </a:solidFill>
                <a:effectLst/>
                <a:latin typeface="Verdana" panose="020B0604030504040204" pitchFamily="34" charset="0"/>
              </a:rPr>
              <a:t>Applicant shall pay a registration fee as prescribed in schedule.</a:t>
            </a:r>
          </a:p>
          <a:p>
            <a:pPr algn="l"/>
            <a:r>
              <a:rPr lang="en-US" sz="1400" b="1" i="0" dirty="0">
                <a:solidFill>
                  <a:srgbClr val="333333"/>
                </a:solidFill>
                <a:effectLst/>
                <a:latin typeface="Verdana" panose="020B0604030504040204" pitchFamily="34" charset="0"/>
              </a:rPr>
              <a:t>PUBLICATION OF REGISTERED PATENT</a:t>
            </a:r>
            <a:endParaRPr lang="en-US" sz="1400" b="0" i="0" dirty="0">
              <a:solidFill>
                <a:srgbClr val="333333"/>
              </a:solidFill>
              <a:effectLst/>
              <a:latin typeface="Verdana" panose="020B0604030504040204" pitchFamily="34" charset="0"/>
            </a:endParaRPr>
          </a:p>
          <a:p>
            <a:pPr algn="l">
              <a:buFont typeface="Arial" panose="020B0604020202020204" pitchFamily="34" charset="0"/>
              <a:buChar char="•"/>
            </a:pPr>
            <a:r>
              <a:rPr lang="en-US" sz="1400" b="0" i="0" dirty="0">
                <a:solidFill>
                  <a:srgbClr val="333333"/>
                </a:solidFill>
                <a:effectLst/>
                <a:latin typeface="Verdana" panose="020B0604030504040204" pitchFamily="34" charset="0"/>
              </a:rPr>
              <a:t>Department shall publish all patents, except those to be kept secret for national interest in journal</a:t>
            </a:r>
          </a:p>
          <a:p>
            <a:pPr algn="l">
              <a:buFont typeface="Arial" panose="020B0604020202020204" pitchFamily="34" charset="0"/>
              <a:buChar char="•"/>
            </a:pPr>
            <a:r>
              <a:rPr lang="en-US" sz="1400" b="0" i="0" dirty="0">
                <a:solidFill>
                  <a:srgbClr val="333333"/>
                </a:solidFill>
                <a:effectLst/>
                <a:latin typeface="Verdana" panose="020B0604030504040204" pitchFamily="34" charset="0"/>
              </a:rPr>
              <a:t>Anybody willing to see or take a copy of the statement, drawing or sketch of a patent published in journal may see or take a copy of such patent document on payment of a fee as prescribed.</a:t>
            </a:r>
          </a:p>
          <a:p>
            <a:pPr algn="l"/>
            <a:r>
              <a:rPr lang="en-US" sz="1400" b="1" i="0" dirty="0">
                <a:solidFill>
                  <a:srgbClr val="333333"/>
                </a:solidFill>
                <a:effectLst/>
                <a:latin typeface="Verdana" panose="020B0604030504040204" pitchFamily="34" charset="0"/>
              </a:rPr>
              <a:t>OPPOSITION</a:t>
            </a:r>
            <a:endParaRPr lang="en-US" sz="1400" b="0" i="0" dirty="0">
              <a:solidFill>
                <a:srgbClr val="333333"/>
              </a:solidFill>
              <a:effectLst/>
              <a:latin typeface="Verdana" panose="020B0604030504040204" pitchFamily="34" charset="0"/>
            </a:endParaRPr>
          </a:p>
          <a:p>
            <a:pPr algn="l">
              <a:buFont typeface="Arial" panose="020B0604020202020204" pitchFamily="34" charset="0"/>
              <a:buChar char="•"/>
            </a:pPr>
            <a:r>
              <a:rPr lang="en-US" sz="1400" b="0" i="0" dirty="0">
                <a:solidFill>
                  <a:srgbClr val="333333"/>
                </a:solidFill>
                <a:effectLst/>
                <a:latin typeface="Verdana" panose="020B0604030504040204" pitchFamily="34" charset="0"/>
              </a:rPr>
              <a:t>If any body has any complain upon any patent he may lodge such complains to the Department within thirty-five days from the date on which the patent is seen or a copy of such patent document is taken.</a:t>
            </a:r>
          </a:p>
          <a:p>
            <a:pPr algn="l">
              <a:buFont typeface="Arial" panose="020B0604020202020204" pitchFamily="34" charset="0"/>
              <a:buChar char="•"/>
            </a:pPr>
            <a:r>
              <a:rPr lang="en-US" sz="1400" b="0" i="0" dirty="0">
                <a:solidFill>
                  <a:srgbClr val="333333"/>
                </a:solidFill>
                <a:effectLst/>
                <a:latin typeface="Verdana" panose="020B0604030504040204" pitchFamily="34" charset="0"/>
              </a:rPr>
              <a:t>Upon receipt of the complain Department take necessary action through an investigation.</a:t>
            </a:r>
          </a:p>
          <a:p>
            <a:pPr algn="l"/>
            <a:r>
              <a:rPr lang="en-US" sz="1400" b="1" i="0" dirty="0">
                <a:solidFill>
                  <a:srgbClr val="333333"/>
                </a:solidFill>
                <a:effectLst/>
                <a:latin typeface="Verdana" panose="020B0604030504040204" pitchFamily="34" charset="0"/>
              </a:rPr>
              <a:t>TERM AND RENEWAL</a:t>
            </a:r>
            <a:endParaRPr lang="en-US" sz="1400" b="0" i="0" dirty="0">
              <a:solidFill>
                <a:srgbClr val="333333"/>
              </a:solidFill>
              <a:effectLst/>
              <a:latin typeface="Verdana" panose="020B0604030504040204" pitchFamily="34" charset="0"/>
            </a:endParaRPr>
          </a:p>
          <a:p>
            <a:pPr algn="l">
              <a:buFont typeface="Arial" panose="020B0604020202020204" pitchFamily="34" charset="0"/>
              <a:buChar char="•"/>
            </a:pPr>
            <a:r>
              <a:rPr lang="en-US" sz="1400" b="0" i="0" dirty="0">
                <a:solidFill>
                  <a:srgbClr val="333333"/>
                </a:solidFill>
                <a:effectLst/>
                <a:latin typeface="Verdana" panose="020B0604030504040204" pitchFamily="34" charset="0"/>
              </a:rPr>
              <a:t>Patentee shall have his right on the patent for a period of seven years from the date of registration.</a:t>
            </a:r>
          </a:p>
          <a:p>
            <a:pPr algn="l">
              <a:buFont typeface="Arial" panose="020B0604020202020204" pitchFamily="34" charset="0"/>
              <a:buChar char="•"/>
            </a:pPr>
            <a:r>
              <a:rPr lang="en-US" sz="1400" b="0" i="0" dirty="0">
                <a:solidFill>
                  <a:srgbClr val="333333"/>
                </a:solidFill>
                <a:effectLst/>
                <a:latin typeface="Verdana" panose="020B0604030504040204" pitchFamily="34" charset="0"/>
              </a:rPr>
              <a:t>The patentee shall renew the patent within 35 days from date of expiry having paid the fee mention in schedule.</a:t>
            </a:r>
          </a:p>
          <a:p>
            <a:pPr algn="l">
              <a:buFont typeface="Arial" panose="020B0604020202020204" pitchFamily="34" charset="0"/>
              <a:buChar char="•"/>
            </a:pPr>
            <a:r>
              <a:rPr lang="en-US" sz="1400" b="0" i="0" dirty="0">
                <a:solidFill>
                  <a:srgbClr val="333333"/>
                </a:solidFill>
                <a:effectLst/>
                <a:latin typeface="Verdana" panose="020B0604030504040204" pitchFamily="34" charset="0"/>
              </a:rPr>
              <a:t>Renewal of a patent may be made for two times of seven years.</a:t>
            </a:r>
          </a:p>
        </p:txBody>
      </p:sp>
    </p:spTree>
    <p:extLst>
      <p:ext uri="{BB962C8B-B14F-4D97-AF65-F5344CB8AC3E}">
        <p14:creationId xmlns:p14="http://schemas.microsoft.com/office/powerpoint/2010/main" val="19569935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4D0D4CF4-1F30-434E-8594-C236C0438DA3}"/>
              </a:ext>
            </a:extLst>
          </p:cNvPr>
          <p:cNvSpPr txBox="1">
            <a:spLocks noChangeArrowheads="1"/>
          </p:cNvSpPr>
          <p:nvPr/>
        </p:nvSpPr>
        <p:spPr>
          <a:xfrm>
            <a:off x="2877336" y="126461"/>
            <a:ext cx="5256123" cy="898351"/>
          </a:xfrm>
          <a:prstGeom prst="rect">
            <a:avLst/>
          </a:prstGeom>
          <a:no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800" dirty="0">
                <a:latin typeface="Tahoma" pitchFamily="34" charset="0"/>
                <a:ea typeface="Tahoma" pitchFamily="34" charset="0"/>
                <a:cs typeface="Tahoma" pitchFamily="34" charset="0"/>
              </a:rPr>
              <a:t>Case of Nepal</a:t>
            </a:r>
            <a:endParaRPr lang="en-US" sz="2000" dirty="0">
              <a:latin typeface="Tahoma" pitchFamily="34" charset="0"/>
              <a:ea typeface="Tahoma" pitchFamily="34" charset="0"/>
              <a:cs typeface="Tahoma" pitchFamily="34" charset="0"/>
            </a:endParaRPr>
          </a:p>
          <a:p>
            <a:pPr lvl="1"/>
            <a:endParaRPr lang="en-US" sz="2400" dirty="0">
              <a:latin typeface="Tahoma" pitchFamily="34" charset="0"/>
              <a:ea typeface="Tahoma" pitchFamily="34" charset="0"/>
              <a:cs typeface="Tahoma" pitchFamily="34" charset="0"/>
            </a:endParaRPr>
          </a:p>
        </p:txBody>
      </p:sp>
      <p:sp>
        <p:nvSpPr>
          <p:cNvPr id="5" name="TextBox 4">
            <a:extLst>
              <a:ext uri="{FF2B5EF4-FFF2-40B4-BE49-F238E27FC236}">
                <a16:creationId xmlns:a16="http://schemas.microsoft.com/office/drawing/2014/main" id="{E49DCFC0-ADFB-4E2C-82DC-9A2FE5552833}"/>
              </a:ext>
            </a:extLst>
          </p:cNvPr>
          <p:cNvSpPr txBox="1"/>
          <p:nvPr/>
        </p:nvSpPr>
        <p:spPr>
          <a:xfrm>
            <a:off x="50242" y="505298"/>
            <a:ext cx="9043516" cy="5909310"/>
          </a:xfrm>
          <a:prstGeom prst="rect">
            <a:avLst/>
          </a:prstGeom>
          <a:noFill/>
        </p:spPr>
        <p:txBody>
          <a:bodyPr wrap="square">
            <a:spAutoFit/>
          </a:bodyPr>
          <a:lstStyle/>
          <a:p>
            <a:pPr algn="l"/>
            <a:r>
              <a:rPr lang="en-US" b="1" i="0" dirty="0">
                <a:solidFill>
                  <a:srgbClr val="333333"/>
                </a:solidFill>
                <a:effectLst/>
                <a:latin typeface="Verdana" panose="020B0604030504040204" pitchFamily="34" charset="0"/>
              </a:rPr>
              <a:t>RIGHT ON DESIGN</a:t>
            </a:r>
            <a:endParaRPr lang="en-US" b="0" i="0" dirty="0">
              <a:solidFill>
                <a:srgbClr val="333333"/>
              </a:solidFill>
              <a:effectLst/>
              <a:latin typeface="Verdana" panose="020B0604030504040204" pitchFamily="34" charset="0"/>
            </a:endParaRPr>
          </a:p>
          <a:p>
            <a:pPr algn="l">
              <a:buFont typeface="Arial" panose="020B0604020202020204" pitchFamily="34" charset="0"/>
              <a:buChar char="•"/>
            </a:pPr>
            <a:r>
              <a:rPr lang="en-US" b="0" i="0" dirty="0">
                <a:solidFill>
                  <a:srgbClr val="333333"/>
                </a:solidFill>
                <a:effectLst/>
                <a:latin typeface="Verdana" panose="020B0604030504040204" pitchFamily="34" charset="0"/>
              </a:rPr>
              <a:t>Any body may have a right on a design of any goods under the act, which is made or caused to be made by him, and has been registered in Department.</a:t>
            </a:r>
          </a:p>
          <a:p>
            <a:pPr algn="l">
              <a:buFont typeface="Arial" panose="020B0604020202020204" pitchFamily="34" charset="0"/>
              <a:buChar char="•"/>
            </a:pPr>
            <a:r>
              <a:rPr lang="en-US" b="0" i="0" dirty="0">
                <a:solidFill>
                  <a:srgbClr val="333333"/>
                </a:solidFill>
                <a:effectLst/>
                <a:latin typeface="Verdana" panose="020B0604030504040204" pitchFamily="34" charset="0"/>
              </a:rPr>
              <a:t>Owner ship of a design can be transfer.</a:t>
            </a:r>
          </a:p>
          <a:p>
            <a:pPr algn="l">
              <a:buFont typeface="Arial" panose="020B0604020202020204" pitchFamily="34" charset="0"/>
              <a:buChar char="•"/>
            </a:pPr>
            <a:r>
              <a:rPr lang="en-US" b="0" i="0" dirty="0">
                <a:solidFill>
                  <a:srgbClr val="333333"/>
                </a:solidFill>
                <a:effectLst/>
                <a:latin typeface="Verdana" panose="020B0604030504040204" pitchFamily="34" charset="0"/>
              </a:rPr>
              <a:t>No body shall make any goods by using other’s design or in a way to manipulate the people in general and copying such design without written consent of the person in whose name design is registered.</a:t>
            </a:r>
          </a:p>
          <a:p>
            <a:pPr algn="l">
              <a:buFont typeface="Arial" panose="020B0604020202020204" pitchFamily="34" charset="0"/>
              <a:buChar char="•"/>
            </a:pPr>
            <a:endParaRPr lang="en-US" b="0" i="0" dirty="0">
              <a:solidFill>
                <a:srgbClr val="333333"/>
              </a:solidFill>
              <a:effectLst/>
              <a:latin typeface="Verdana" panose="020B0604030504040204" pitchFamily="34" charset="0"/>
            </a:endParaRPr>
          </a:p>
          <a:p>
            <a:pPr algn="l"/>
            <a:r>
              <a:rPr lang="en-US" b="1" i="0" dirty="0">
                <a:solidFill>
                  <a:srgbClr val="333333"/>
                </a:solidFill>
                <a:effectLst/>
                <a:latin typeface="Verdana" panose="020B0604030504040204" pitchFamily="34" charset="0"/>
              </a:rPr>
              <a:t>APPLICATION FOR REGISTRATION OF DESIGN</a:t>
            </a:r>
            <a:endParaRPr lang="en-US" b="0" i="0" dirty="0">
              <a:solidFill>
                <a:srgbClr val="333333"/>
              </a:solidFill>
              <a:effectLst/>
              <a:latin typeface="Verdana" panose="020B0604030504040204" pitchFamily="34" charset="0"/>
            </a:endParaRPr>
          </a:p>
          <a:p>
            <a:pPr algn="l">
              <a:buFont typeface="Arial" panose="020B0604020202020204" pitchFamily="34" charset="0"/>
              <a:buChar char="•"/>
            </a:pPr>
            <a:r>
              <a:rPr lang="en-US" b="0" i="0" dirty="0">
                <a:solidFill>
                  <a:srgbClr val="333333"/>
                </a:solidFill>
                <a:effectLst/>
                <a:latin typeface="Verdana" panose="020B0604030504040204" pitchFamily="34" charset="0"/>
              </a:rPr>
              <a:t>Person willing to get registered a design of any goods made or caused to be made by him shall apply to the department along with a description, drawings and sketch of design and four copies of its model.</a:t>
            </a:r>
          </a:p>
          <a:p>
            <a:pPr algn="l">
              <a:buFont typeface="Arial" panose="020B0604020202020204" pitchFamily="34" charset="0"/>
              <a:buChar char="•"/>
            </a:pPr>
            <a:r>
              <a:rPr lang="en-US" b="0" i="0" dirty="0">
                <a:solidFill>
                  <a:srgbClr val="333333"/>
                </a:solidFill>
                <a:effectLst/>
                <a:latin typeface="Verdana" panose="020B0604030504040204" pitchFamily="34" charset="0"/>
              </a:rPr>
              <a:t>Applicant shall submit prescribed application fee.</a:t>
            </a:r>
          </a:p>
          <a:p>
            <a:pPr algn="l">
              <a:buFont typeface="Arial" panose="020B0604020202020204" pitchFamily="34" charset="0"/>
              <a:buChar char="•"/>
            </a:pPr>
            <a:endParaRPr lang="en-US" b="0" i="0" dirty="0">
              <a:solidFill>
                <a:srgbClr val="333333"/>
              </a:solidFill>
              <a:effectLst/>
              <a:latin typeface="Verdana" panose="020B0604030504040204" pitchFamily="34" charset="0"/>
            </a:endParaRPr>
          </a:p>
          <a:p>
            <a:pPr algn="l"/>
            <a:r>
              <a:rPr lang="en-US" b="1" i="0" dirty="0">
                <a:solidFill>
                  <a:srgbClr val="333333"/>
                </a:solidFill>
                <a:effectLst/>
                <a:latin typeface="Verdana" panose="020B0604030504040204" pitchFamily="34" charset="0"/>
              </a:rPr>
              <a:t>REGISTRATION OF DESIGN</a:t>
            </a:r>
            <a:endParaRPr lang="en-US" b="0" i="0" dirty="0">
              <a:solidFill>
                <a:srgbClr val="333333"/>
              </a:solidFill>
              <a:effectLst/>
              <a:latin typeface="Verdana" panose="020B0604030504040204" pitchFamily="34" charset="0"/>
            </a:endParaRPr>
          </a:p>
          <a:p>
            <a:pPr algn="l">
              <a:buFont typeface="Arial" panose="020B0604020202020204" pitchFamily="34" charset="0"/>
              <a:buChar char="•"/>
            </a:pPr>
            <a:r>
              <a:rPr lang="en-US" b="0" i="0" dirty="0">
                <a:solidFill>
                  <a:srgbClr val="333333"/>
                </a:solidFill>
                <a:effectLst/>
                <a:latin typeface="Verdana" panose="020B0604030504040204" pitchFamily="34" charset="0"/>
              </a:rPr>
              <a:t>The Department after examination of any application shall register the in name of applicant</a:t>
            </a:r>
          </a:p>
          <a:p>
            <a:pPr algn="l">
              <a:buFont typeface="Arial" panose="020B0604020202020204" pitchFamily="34" charset="0"/>
              <a:buChar char="•"/>
            </a:pPr>
            <a:r>
              <a:rPr lang="en-US" b="0" i="0" dirty="0">
                <a:solidFill>
                  <a:srgbClr val="333333"/>
                </a:solidFill>
                <a:effectLst/>
                <a:latin typeface="Verdana" panose="020B0604030504040204" pitchFamily="34" charset="0"/>
              </a:rPr>
              <a:t>The applicant shall pay prescribe registration fee to the Department to obtain the certificate of registration.</a:t>
            </a:r>
          </a:p>
          <a:p>
            <a:pPr algn="l"/>
            <a:endParaRPr lang="en-US" b="0" i="0" dirty="0">
              <a:solidFill>
                <a:srgbClr val="333333"/>
              </a:solidFill>
              <a:effectLst/>
              <a:latin typeface="Verdana" panose="020B0604030504040204" pitchFamily="34" charset="0"/>
            </a:endParaRPr>
          </a:p>
        </p:txBody>
      </p:sp>
    </p:spTree>
    <p:extLst>
      <p:ext uri="{BB962C8B-B14F-4D97-AF65-F5344CB8AC3E}">
        <p14:creationId xmlns:p14="http://schemas.microsoft.com/office/powerpoint/2010/main" val="29214639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4D0D4CF4-1F30-434E-8594-C236C0438DA3}"/>
              </a:ext>
            </a:extLst>
          </p:cNvPr>
          <p:cNvSpPr txBox="1">
            <a:spLocks noChangeArrowheads="1"/>
          </p:cNvSpPr>
          <p:nvPr/>
        </p:nvSpPr>
        <p:spPr>
          <a:xfrm>
            <a:off x="3058207" y="0"/>
            <a:ext cx="5256123" cy="898351"/>
          </a:xfrm>
          <a:prstGeom prst="rect">
            <a:avLst/>
          </a:prstGeom>
          <a:no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800" dirty="0">
                <a:latin typeface="Tahoma" pitchFamily="34" charset="0"/>
                <a:ea typeface="Tahoma" pitchFamily="34" charset="0"/>
                <a:cs typeface="Tahoma" pitchFamily="34" charset="0"/>
              </a:rPr>
              <a:t>Case of Nepal</a:t>
            </a:r>
            <a:endParaRPr lang="en-US" sz="2000" dirty="0">
              <a:latin typeface="Tahoma" pitchFamily="34" charset="0"/>
              <a:ea typeface="Tahoma" pitchFamily="34" charset="0"/>
              <a:cs typeface="Tahoma" pitchFamily="34" charset="0"/>
            </a:endParaRPr>
          </a:p>
          <a:p>
            <a:pPr lvl="1"/>
            <a:endParaRPr lang="en-US" sz="2400" dirty="0">
              <a:latin typeface="Tahoma" pitchFamily="34" charset="0"/>
              <a:ea typeface="Tahoma" pitchFamily="34" charset="0"/>
              <a:cs typeface="Tahoma" pitchFamily="34" charset="0"/>
            </a:endParaRPr>
          </a:p>
        </p:txBody>
      </p:sp>
      <p:sp>
        <p:nvSpPr>
          <p:cNvPr id="5" name="TextBox 4">
            <a:extLst>
              <a:ext uri="{FF2B5EF4-FFF2-40B4-BE49-F238E27FC236}">
                <a16:creationId xmlns:a16="http://schemas.microsoft.com/office/drawing/2014/main" id="{E49DCFC0-ADFB-4E2C-82DC-9A2FE5552833}"/>
              </a:ext>
            </a:extLst>
          </p:cNvPr>
          <p:cNvSpPr txBox="1"/>
          <p:nvPr/>
        </p:nvSpPr>
        <p:spPr>
          <a:xfrm>
            <a:off x="50242" y="565588"/>
            <a:ext cx="9043516" cy="5586145"/>
          </a:xfrm>
          <a:prstGeom prst="rect">
            <a:avLst/>
          </a:prstGeom>
          <a:noFill/>
        </p:spPr>
        <p:txBody>
          <a:bodyPr wrap="square">
            <a:spAutoFit/>
          </a:bodyPr>
          <a:lstStyle/>
          <a:p>
            <a:pPr algn="l"/>
            <a:r>
              <a:rPr lang="en-US" sz="1700" b="1" i="0" dirty="0">
                <a:solidFill>
                  <a:srgbClr val="333333"/>
                </a:solidFill>
                <a:effectLst/>
                <a:latin typeface="Verdana" panose="020B0604030504040204" pitchFamily="34" charset="0"/>
              </a:rPr>
              <a:t>UN-REGISTRABLE DESIGN</a:t>
            </a:r>
            <a:endParaRPr lang="en-US" sz="1700" b="0" i="0" dirty="0">
              <a:solidFill>
                <a:srgbClr val="333333"/>
              </a:solidFill>
              <a:effectLst/>
              <a:latin typeface="Verdana" panose="020B0604030504040204" pitchFamily="34" charset="0"/>
            </a:endParaRPr>
          </a:p>
          <a:p>
            <a:pPr algn="l"/>
            <a:r>
              <a:rPr lang="en-US" sz="1700" b="0" i="0" dirty="0">
                <a:solidFill>
                  <a:srgbClr val="333333"/>
                </a:solidFill>
                <a:effectLst/>
                <a:latin typeface="Verdana" panose="020B0604030504040204" pitchFamily="34" charset="0"/>
              </a:rPr>
              <a:t>The design shall not be registered;</a:t>
            </a:r>
          </a:p>
          <a:p>
            <a:pPr algn="l">
              <a:buFont typeface="Arial" panose="020B0604020202020204" pitchFamily="34" charset="0"/>
              <a:buChar char="•"/>
            </a:pPr>
            <a:r>
              <a:rPr lang="en-US" sz="1700" b="0" i="0" dirty="0">
                <a:solidFill>
                  <a:srgbClr val="333333"/>
                </a:solidFill>
                <a:effectLst/>
                <a:latin typeface="Verdana" panose="020B0604030504040204" pitchFamily="34" charset="0"/>
              </a:rPr>
              <a:t>If, it is deemed to make adverse affect in the dignity of any individual or institution or,</a:t>
            </a:r>
          </a:p>
          <a:p>
            <a:pPr algn="l">
              <a:buFont typeface="Arial" panose="020B0604020202020204" pitchFamily="34" charset="0"/>
              <a:buChar char="•"/>
            </a:pPr>
            <a:r>
              <a:rPr lang="en-US" sz="1700" b="0" i="0" dirty="0">
                <a:solidFill>
                  <a:srgbClr val="333333"/>
                </a:solidFill>
                <a:effectLst/>
                <a:latin typeface="Verdana" panose="020B0604030504040204" pitchFamily="34" charset="0"/>
              </a:rPr>
              <a:t>It makes bad affect in the well being and morale of the people in general or in the national interest, or</a:t>
            </a:r>
          </a:p>
          <a:p>
            <a:pPr algn="l">
              <a:buFont typeface="Arial" panose="020B0604020202020204" pitchFamily="34" charset="0"/>
              <a:buChar char="•"/>
            </a:pPr>
            <a:r>
              <a:rPr lang="en-US" sz="1700" b="0" i="0" dirty="0">
                <a:solidFill>
                  <a:srgbClr val="333333"/>
                </a:solidFill>
                <a:effectLst/>
                <a:latin typeface="Verdana" panose="020B0604030504040204" pitchFamily="34" charset="0"/>
              </a:rPr>
              <a:t>If such design has already been registered to the name of other person</a:t>
            </a:r>
          </a:p>
          <a:p>
            <a:pPr algn="l">
              <a:buFont typeface="Arial" panose="020B0604020202020204" pitchFamily="34" charset="0"/>
              <a:buChar char="•"/>
            </a:pPr>
            <a:r>
              <a:rPr lang="en-US" sz="1700" b="0" i="0" dirty="0">
                <a:solidFill>
                  <a:srgbClr val="333333"/>
                </a:solidFill>
                <a:effectLst/>
                <a:latin typeface="Verdana" panose="020B0604030504040204" pitchFamily="34" charset="0"/>
              </a:rPr>
              <a:t>Department also looks whether the design to be registered is new and original.</a:t>
            </a:r>
          </a:p>
          <a:p>
            <a:pPr algn="l"/>
            <a:r>
              <a:rPr lang="en-US" sz="1700" b="0" i="0" dirty="0">
                <a:solidFill>
                  <a:srgbClr val="333333"/>
                </a:solidFill>
                <a:effectLst/>
                <a:latin typeface="Verdana" panose="020B0604030504040204" pitchFamily="34" charset="0"/>
              </a:rPr>
              <a:t>Department may cancel the registration of any design in case if it deems that there is a situation of above.</a:t>
            </a:r>
          </a:p>
          <a:p>
            <a:pPr algn="l"/>
            <a:endParaRPr lang="en-US" sz="1700" b="0" i="0" dirty="0">
              <a:solidFill>
                <a:srgbClr val="333333"/>
              </a:solidFill>
              <a:effectLst/>
              <a:latin typeface="Verdana" panose="020B0604030504040204" pitchFamily="34" charset="0"/>
            </a:endParaRPr>
          </a:p>
          <a:p>
            <a:pPr algn="l"/>
            <a:r>
              <a:rPr lang="en-US" sz="1700" b="1" i="0" dirty="0">
                <a:solidFill>
                  <a:srgbClr val="333333"/>
                </a:solidFill>
                <a:effectLst/>
                <a:latin typeface="Verdana" panose="020B0604030504040204" pitchFamily="34" charset="0"/>
              </a:rPr>
              <a:t>TERMS AND RENEWAL OF DESIGN</a:t>
            </a:r>
            <a:endParaRPr lang="en-US" sz="1700" b="0" i="0" dirty="0">
              <a:solidFill>
                <a:srgbClr val="333333"/>
              </a:solidFill>
              <a:effectLst/>
              <a:latin typeface="Verdana" panose="020B0604030504040204" pitchFamily="34" charset="0"/>
            </a:endParaRPr>
          </a:p>
          <a:p>
            <a:pPr algn="l">
              <a:buFont typeface="Arial" panose="020B0604020202020204" pitchFamily="34" charset="0"/>
              <a:buChar char="•"/>
            </a:pPr>
            <a:r>
              <a:rPr lang="en-US" sz="1700" b="0" i="0" dirty="0">
                <a:solidFill>
                  <a:srgbClr val="333333"/>
                </a:solidFill>
                <a:effectLst/>
                <a:latin typeface="Verdana" panose="020B0604030504040204" pitchFamily="34" charset="0"/>
              </a:rPr>
              <a:t>The design holder shall have his right on the design for a period of five years from the date of its registration.</a:t>
            </a:r>
          </a:p>
          <a:p>
            <a:pPr algn="l">
              <a:buFont typeface="Arial" panose="020B0604020202020204" pitchFamily="34" charset="0"/>
              <a:buChar char="•"/>
            </a:pPr>
            <a:r>
              <a:rPr lang="en-US" sz="1700" b="0" i="0" dirty="0">
                <a:solidFill>
                  <a:srgbClr val="333333"/>
                </a:solidFill>
                <a:effectLst/>
                <a:latin typeface="Verdana" panose="020B0604030504040204" pitchFamily="34" charset="0"/>
              </a:rPr>
              <a:t>The design holder shall renew the registration of design within 35 days from the date of expiry.</a:t>
            </a:r>
          </a:p>
          <a:p>
            <a:pPr algn="l">
              <a:buFont typeface="Arial" panose="020B0604020202020204" pitchFamily="34" charset="0"/>
              <a:buChar char="•"/>
            </a:pPr>
            <a:endParaRPr lang="en-US" sz="1700" b="0" i="0" dirty="0">
              <a:solidFill>
                <a:srgbClr val="333333"/>
              </a:solidFill>
              <a:effectLst/>
              <a:latin typeface="Verdana" panose="020B0604030504040204" pitchFamily="34" charset="0"/>
            </a:endParaRPr>
          </a:p>
          <a:p>
            <a:pPr algn="l"/>
            <a:r>
              <a:rPr lang="en-US" sz="1700" b="1" i="0" dirty="0">
                <a:solidFill>
                  <a:srgbClr val="333333"/>
                </a:solidFill>
                <a:effectLst/>
                <a:latin typeface="Verdana" panose="020B0604030504040204" pitchFamily="34" charset="0"/>
              </a:rPr>
              <a:t>PENALTY TO THE VIOLATOR</a:t>
            </a:r>
            <a:endParaRPr lang="en-US" sz="1700" b="0" i="0" dirty="0">
              <a:solidFill>
                <a:srgbClr val="333333"/>
              </a:solidFill>
              <a:effectLst/>
              <a:latin typeface="Verdana" panose="020B0604030504040204" pitchFamily="34" charset="0"/>
            </a:endParaRPr>
          </a:p>
          <a:p>
            <a:pPr algn="l">
              <a:buFont typeface="Arial" panose="020B0604020202020204" pitchFamily="34" charset="0"/>
              <a:buChar char="•"/>
            </a:pPr>
            <a:r>
              <a:rPr lang="en-US" sz="1700" b="0" i="0" dirty="0">
                <a:solidFill>
                  <a:srgbClr val="333333"/>
                </a:solidFill>
                <a:effectLst/>
                <a:latin typeface="Verdana" panose="020B0604030504040204" pitchFamily="34" charset="0"/>
              </a:rPr>
              <a:t>If any body violates the rights of registered design holder may be punished with a fine by the order of the Department and all the goods related with such offence shall be confiscated.</a:t>
            </a:r>
          </a:p>
        </p:txBody>
      </p:sp>
    </p:spTree>
    <p:extLst>
      <p:ext uri="{BB962C8B-B14F-4D97-AF65-F5344CB8AC3E}">
        <p14:creationId xmlns:p14="http://schemas.microsoft.com/office/powerpoint/2010/main" val="37546078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4D0D4CF4-1F30-434E-8594-C236C0438DA3}"/>
              </a:ext>
            </a:extLst>
          </p:cNvPr>
          <p:cNvSpPr txBox="1">
            <a:spLocks noChangeArrowheads="1"/>
          </p:cNvSpPr>
          <p:nvPr/>
        </p:nvSpPr>
        <p:spPr>
          <a:xfrm>
            <a:off x="3108448" y="116413"/>
            <a:ext cx="5256123" cy="667359"/>
          </a:xfrm>
          <a:prstGeom prst="rect">
            <a:avLst/>
          </a:prstGeom>
          <a:no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800" dirty="0">
                <a:latin typeface="Tahoma" pitchFamily="34" charset="0"/>
                <a:ea typeface="Tahoma" pitchFamily="34" charset="0"/>
                <a:cs typeface="Tahoma" pitchFamily="34" charset="0"/>
              </a:rPr>
              <a:t>Case of Nepal</a:t>
            </a:r>
            <a:endParaRPr lang="en-US" sz="2000" dirty="0">
              <a:latin typeface="Tahoma" pitchFamily="34" charset="0"/>
              <a:ea typeface="Tahoma" pitchFamily="34" charset="0"/>
              <a:cs typeface="Tahoma" pitchFamily="34" charset="0"/>
            </a:endParaRPr>
          </a:p>
          <a:p>
            <a:pPr lvl="1"/>
            <a:endParaRPr lang="en-US" sz="2400" dirty="0">
              <a:latin typeface="Tahoma" pitchFamily="34" charset="0"/>
              <a:ea typeface="Tahoma" pitchFamily="34" charset="0"/>
              <a:cs typeface="Tahoma" pitchFamily="34" charset="0"/>
            </a:endParaRPr>
          </a:p>
        </p:txBody>
      </p:sp>
      <p:sp>
        <p:nvSpPr>
          <p:cNvPr id="5" name="TextBox 4">
            <a:extLst>
              <a:ext uri="{FF2B5EF4-FFF2-40B4-BE49-F238E27FC236}">
                <a16:creationId xmlns:a16="http://schemas.microsoft.com/office/drawing/2014/main" id="{E49DCFC0-ADFB-4E2C-82DC-9A2FE5552833}"/>
              </a:ext>
            </a:extLst>
          </p:cNvPr>
          <p:cNvSpPr txBox="1"/>
          <p:nvPr/>
        </p:nvSpPr>
        <p:spPr>
          <a:xfrm>
            <a:off x="50242" y="551289"/>
            <a:ext cx="9043516" cy="5755422"/>
          </a:xfrm>
          <a:prstGeom prst="rect">
            <a:avLst/>
          </a:prstGeom>
          <a:noFill/>
        </p:spPr>
        <p:txBody>
          <a:bodyPr wrap="square">
            <a:spAutoFit/>
          </a:bodyPr>
          <a:lstStyle/>
          <a:p>
            <a:pPr algn="l"/>
            <a:r>
              <a:rPr lang="en-US" sz="1600" b="1" i="0" dirty="0">
                <a:solidFill>
                  <a:srgbClr val="333333"/>
                </a:solidFill>
                <a:effectLst/>
                <a:latin typeface="Verdana" panose="020B0604030504040204" pitchFamily="34" charset="0"/>
              </a:rPr>
              <a:t>RIGHT ON TRADEMARK</a:t>
            </a:r>
            <a:endParaRPr lang="en-US" sz="1600" b="0" i="0" dirty="0">
              <a:solidFill>
                <a:srgbClr val="333333"/>
              </a:solidFill>
              <a:effectLst/>
              <a:latin typeface="Verdana" panose="020B0604030504040204" pitchFamily="34" charset="0"/>
            </a:endParaRPr>
          </a:p>
          <a:p>
            <a:pPr algn="l">
              <a:buFont typeface="Arial" panose="020B0604020202020204" pitchFamily="34" charset="0"/>
              <a:buChar char="•"/>
            </a:pPr>
            <a:r>
              <a:rPr lang="en-US" sz="1600" b="0" i="0" dirty="0">
                <a:solidFill>
                  <a:srgbClr val="333333"/>
                </a:solidFill>
                <a:effectLst/>
                <a:latin typeface="Verdana" panose="020B0604030504040204" pitchFamily="34" charset="0"/>
              </a:rPr>
              <a:t>Any body may have a right on any trademark of his trade or business under the act having it registered in the Department.</a:t>
            </a:r>
          </a:p>
          <a:p>
            <a:pPr algn="l">
              <a:buFont typeface="Arial" panose="020B0604020202020204" pitchFamily="34" charset="0"/>
              <a:buChar char="•"/>
            </a:pPr>
            <a:r>
              <a:rPr lang="en-US" sz="1600" b="0" i="0" dirty="0">
                <a:solidFill>
                  <a:srgbClr val="333333"/>
                </a:solidFill>
                <a:effectLst/>
                <a:latin typeface="Verdana" panose="020B0604030504040204" pitchFamily="34" charset="0"/>
              </a:rPr>
              <a:t>Nobody shall use or copy any trademark in a way of manipulating the people in general without a written consent of person in whose name the trademark is registered.</a:t>
            </a:r>
          </a:p>
          <a:p>
            <a:pPr algn="l">
              <a:buFont typeface="Arial" panose="020B0604020202020204" pitchFamily="34" charset="0"/>
              <a:buChar char="•"/>
            </a:pPr>
            <a:r>
              <a:rPr lang="en-US" sz="1600" b="0" i="0" dirty="0">
                <a:solidFill>
                  <a:srgbClr val="333333"/>
                </a:solidFill>
                <a:effectLst/>
                <a:latin typeface="Verdana" panose="020B0604030504040204" pitchFamily="34" charset="0"/>
              </a:rPr>
              <a:t>Ownership of a trademark can be transferred to other with a permission of the department.</a:t>
            </a:r>
          </a:p>
          <a:p>
            <a:pPr algn="l">
              <a:buFont typeface="Arial" panose="020B0604020202020204" pitchFamily="34" charset="0"/>
              <a:buChar char="•"/>
            </a:pPr>
            <a:endParaRPr lang="en-US" sz="1600" b="0" i="0" dirty="0">
              <a:solidFill>
                <a:srgbClr val="333333"/>
              </a:solidFill>
              <a:effectLst/>
              <a:latin typeface="Verdana" panose="020B0604030504040204" pitchFamily="34" charset="0"/>
            </a:endParaRPr>
          </a:p>
          <a:p>
            <a:pPr algn="l"/>
            <a:r>
              <a:rPr lang="en-US" sz="1600" b="1" i="0" dirty="0">
                <a:solidFill>
                  <a:srgbClr val="333333"/>
                </a:solidFill>
                <a:effectLst/>
                <a:latin typeface="Verdana" panose="020B0604030504040204" pitchFamily="34" charset="0"/>
              </a:rPr>
              <a:t>APPLICATION FOR THE REGISTRATION OF TRADEMARK</a:t>
            </a:r>
            <a:endParaRPr lang="en-US" sz="1600" b="0" i="0" dirty="0">
              <a:solidFill>
                <a:srgbClr val="333333"/>
              </a:solidFill>
              <a:effectLst/>
              <a:latin typeface="Verdana" panose="020B0604030504040204" pitchFamily="34" charset="0"/>
            </a:endParaRPr>
          </a:p>
          <a:p>
            <a:pPr algn="l"/>
            <a:r>
              <a:rPr lang="en-US" sz="1600" b="0" i="0" dirty="0">
                <a:solidFill>
                  <a:srgbClr val="333333"/>
                </a:solidFill>
                <a:effectLst/>
                <a:latin typeface="Verdana" panose="020B0604030504040204" pitchFamily="34" charset="0"/>
              </a:rPr>
              <a:t>One who is willing to get registered any trademark of his trade or business under the act shall apply to the Department in a prescribe format along with:</a:t>
            </a:r>
          </a:p>
          <a:p>
            <a:pPr algn="l">
              <a:buFont typeface="Arial" panose="020B0604020202020204" pitchFamily="34" charset="0"/>
              <a:buChar char="•"/>
            </a:pPr>
            <a:r>
              <a:rPr lang="en-US" sz="1600" b="0" i="0" dirty="0">
                <a:solidFill>
                  <a:srgbClr val="333333"/>
                </a:solidFill>
                <a:effectLst/>
                <a:latin typeface="Verdana" panose="020B0604030504040204" pitchFamily="34" charset="0"/>
              </a:rPr>
              <a:t>Copy of registration or license of the business for product or service in which trademark is used or intend to use.</a:t>
            </a:r>
          </a:p>
          <a:p>
            <a:pPr algn="l">
              <a:buFont typeface="Arial" panose="020B0604020202020204" pitchFamily="34" charset="0"/>
              <a:buChar char="•"/>
            </a:pPr>
            <a:r>
              <a:rPr lang="en-US" sz="1600" b="0" i="0" dirty="0">
                <a:solidFill>
                  <a:srgbClr val="333333"/>
                </a:solidFill>
                <a:effectLst/>
                <a:latin typeface="Verdana" panose="020B0604030504040204" pitchFamily="34" charset="0"/>
              </a:rPr>
              <a:t>Four copies of model of trademark.</a:t>
            </a:r>
          </a:p>
          <a:p>
            <a:pPr algn="l">
              <a:buFont typeface="Arial" panose="020B0604020202020204" pitchFamily="34" charset="0"/>
              <a:buChar char="•"/>
            </a:pPr>
            <a:r>
              <a:rPr lang="en-US" sz="1600" b="0" i="0" dirty="0">
                <a:solidFill>
                  <a:srgbClr val="333333"/>
                </a:solidFill>
                <a:effectLst/>
                <a:latin typeface="Verdana" panose="020B0604030504040204" pitchFamily="34" charset="0"/>
              </a:rPr>
              <a:t>Authorizations letter if somebody has been authorized to act on behalf of the owner to register the trademark.</a:t>
            </a:r>
          </a:p>
          <a:p>
            <a:pPr algn="l">
              <a:buFont typeface="Arial" panose="020B0604020202020204" pitchFamily="34" charset="0"/>
              <a:buChar char="•"/>
            </a:pPr>
            <a:r>
              <a:rPr lang="en-US" sz="1600" b="0" i="0" dirty="0">
                <a:solidFill>
                  <a:srgbClr val="333333"/>
                </a:solidFill>
                <a:effectLst/>
                <a:latin typeface="Verdana" panose="020B0604030504040204" pitchFamily="34" charset="0"/>
              </a:rPr>
              <a:t>If the applicant is a foreigner, certified copy of any foreign registration certificate and address for service in Nepal must be submitted with application.</a:t>
            </a:r>
          </a:p>
          <a:p>
            <a:pPr algn="l">
              <a:buFont typeface="Arial" panose="020B0604020202020204" pitchFamily="34" charset="0"/>
              <a:buChar char="•"/>
            </a:pPr>
            <a:r>
              <a:rPr lang="en-US" sz="1600" b="0" i="0" dirty="0">
                <a:solidFill>
                  <a:srgbClr val="333333"/>
                </a:solidFill>
                <a:effectLst/>
                <a:latin typeface="Verdana" panose="020B0604030504040204" pitchFamily="34" charset="0"/>
              </a:rPr>
              <a:t>Receipt of payment of prescribe application fee.</a:t>
            </a:r>
          </a:p>
          <a:p>
            <a:pPr algn="l"/>
            <a:r>
              <a:rPr lang="en-US" sz="1600" b="0" i="0" dirty="0">
                <a:solidFill>
                  <a:srgbClr val="333333"/>
                </a:solidFill>
                <a:effectLst/>
                <a:latin typeface="Verdana" panose="020B0604030504040204" pitchFamily="34" charset="0"/>
              </a:rPr>
              <a:t>Separate application shall be submitted for the registration of trademark of different categories goods or services.</a:t>
            </a:r>
          </a:p>
          <a:p>
            <a:pPr algn="l"/>
            <a:endParaRPr lang="en-US" sz="1600" b="0" i="0" dirty="0">
              <a:solidFill>
                <a:srgbClr val="333333"/>
              </a:solidFill>
              <a:effectLst/>
              <a:latin typeface="Verdana" panose="020B0604030504040204" pitchFamily="34" charset="0"/>
            </a:endParaRPr>
          </a:p>
        </p:txBody>
      </p:sp>
    </p:spTree>
    <p:extLst>
      <p:ext uri="{BB962C8B-B14F-4D97-AF65-F5344CB8AC3E}">
        <p14:creationId xmlns:p14="http://schemas.microsoft.com/office/powerpoint/2010/main" val="6313569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4D0D4CF4-1F30-434E-8594-C236C0438DA3}"/>
              </a:ext>
            </a:extLst>
          </p:cNvPr>
          <p:cNvSpPr txBox="1">
            <a:spLocks noChangeArrowheads="1"/>
          </p:cNvSpPr>
          <p:nvPr/>
        </p:nvSpPr>
        <p:spPr>
          <a:xfrm>
            <a:off x="3018014" y="132891"/>
            <a:ext cx="5256123" cy="898351"/>
          </a:xfrm>
          <a:prstGeom prst="rect">
            <a:avLst/>
          </a:prstGeom>
          <a:no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800" dirty="0">
                <a:latin typeface="Tahoma" pitchFamily="34" charset="0"/>
                <a:ea typeface="Tahoma" pitchFamily="34" charset="0"/>
                <a:cs typeface="Tahoma" pitchFamily="34" charset="0"/>
              </a:rPr>
              <a:t>Case of Nepal</a:t>
            </a:r>
            <a:endParaRPr lang="en-US" sz="2000" dirty="0">
              <a:latin typeface="Tahoma" pitchFamily="34" charset="0"/>
              <a:ea typeface="Tahoma" pitchFamily="34" charset="0"/>
              <a:cs typeface="Tahoma" pitchFamily="34" charset="0"/>
            </a:endParaRPr>
          </a:p>
          <a:p>
            <a:pPr lvl="1"/>
            <a:endParaRPr lang="en-US" sz="2400" dirty="0">
              <a:latin typeface="Tahoma" pitchFamily="34" charset="0"/>
              <a:ea typeface="Tahoma" pitchFamily="34" charset="0"/>
              <a:cs typeface="Tahoma" pitchFamily="34" charset="0"/>
            </a:endParaRPr>
          </a:p>
        </p:txBody>
      </p:sp>
      <p:sp>
        <p:nvSpPr>
          <p:cNvPr id="5" name="TextBox 4">
            <a:extLst>
              <a:ext uri="{FF2B5EF4-FFF2-40B4-BE49-F238E27FC236}">
                <a16:creationId xmlns:a16="http://schemas.microsoft.com/office/drawing/2014/main" id="{E49DCFC0-ADFB-4E2C-82DC-9A2FE5552833}"/>
              </a:ext>
            </a:extLst>
          </p:cNvPr>
          <p:cNvSpPr txBox="1"/>
          <p:nvPr/>
        </p:nvSpPr>
        <p:spPr>
          <a:xfrm>
            <a:off x="0" y="582067"/>
            <a:ext cx="9043516" cy="5693866"/>
          </a:xfrm>
          <a:prstGeom prst="rect">
            <a:avLst/>
          </a:prstGeom>
          <a:noFill/>
        </p:spPr>
        <p:txBody>
          <a:bodyPr wrap="square">
            <a:spAutoFit/>
          </a:bodyPr>
          <a:lstStyle/>
          <a:p>
            <a:pPr algn="l"/>
            <a:r>
              <a:rPr lang="en-US" sz="1400" b="1" i="0" dirty="0">
                <a:solidFill>
                  <a:srgbClr val="333333"/>
                </a:solidFill>
                <a:effectLst/>
                <a:latin typeface="Verdana" panose="020B0604030504040204" pitchFamily="34" charset="0"/>
              </a:rPr>
              <a:t>CONDITION FOR REFUSAL TO REGISTER THE TRADEMARK</a:t>
            </a:r>
            <a:endParaRPr lang="en-US" sz="1400" b="0" i="0" dirty="0">
              <a:solidFill>
                <a:srgbClr val="333333"/>
              </a:solidFill>
              <a:effectLst/>
              <a:latin typeface="Verdana" panose="020B0604030504040204" pitchFamily="34" charset="0"/>
            </a:endParaRPr>
          </a:p>
          <a:p>
            <a:pPr algn="l">
              <a:buFont typeface="Arial" panose="020B0604020202020204" pitchFamily="34" charset="0"/>
              <a:buChar char="•"/>
            </a:pPr>
            <a:r>
              <a:rPr lang="en-US" sz="1400" b="0" i="0" dirty="0">
                <a:solidFill>
                  <a:srgbClr val="333333"/>
                </a:solidFill>
                <a:effectLst/>
                <a:latin typeface="Verdana" panose="020B0604030504040204" pitchFamily="34" charset="0"/>
              </a:rPr>
              <a:t>If such trademark is deemed to make adverse effect in the dignity of any individual or institution,</a:t>
            </a:r>
          </a:p>
          <a:p>
            <a:pPr algn="l">
              <a:buFont typeface="Arial" panose="020B0604020202020204" pitchFamily="34" charset="0"/>
              <a:buChar char="•"/>
            </a:pPr>
            <a:r>
              <a:rPr lang="en-US" sz="1400" b="0" i="0" dirty="0">
                <a:solidFill>
                  <a:srgbClr val="333333"/>
                </a:solidFill>
                <a:effectLst/>
                <a:latin typeface="Verdana" panose="020B0604030504040204" pitchFamily="34" charset="0"/>
              </a:rPr>
              <a:t>If such trademark make bad effect in the well being and morale of people in general or in the national interest,</a:t>
            </a:r>
          </a:p>
          <a:p>
            <a:pPr algn="l">
              <a:buFont typeface="Arial" panose="020B0604020202020204" pitchFamily="34" charset="0"/>
              <a:buChar char="•"/>
            </a:pPr>
            <a:r>
              <a:rPr lang="en-US" sz="1400" b="0" i="0" dirty="0">
                <a:solidFill>
                  <a:srgbClr val="333333"/>
                </a:solidFill>
                <a:effectLst/>
                <a:latin typeface="Verdana" panose="020B0604030504040204" pitchFamily="34" charset="0"/>
              </a:rPr>
              <a:t>If such trademark effects in the goodwill of trademark of any other person , or</a:t>
            </a:r>
          </a:p>
          <a:p>
            <a:pPr algn="l">
              <a:buFont typeface="Arial" panose="020B0604020202020204" pitchFamily="34" charset="0"/>
              <a:buChar char="•"/>
            </a:pPr>
            <a:r>
              <a:rPr lang="en-US" sz="1400" b="0" i="0" dirty="0">
                <a:solidFill>
                  <a:srgbClr val="333333"/>
                </a:solidFill>
                <a:effectLst/>
                <a:latin typeface="Verdana" panose="020B0604030504040204" pitchFamily="34" charset="0"/>
              </a:rPr>
              <a:t>If such trademark has been already been registered in the name of the other person.</a:t>
            </a:r>
          </a:p>
          <a:p>
            <a:pPr algn="l">
              <a:buFont typeface="Arial" panose="020B0604020202020204" pitchFamily="34" charset="0"/>
              <a:buChar char="•"/>
            </a:pPr>
            <a:r>
              <a:rPr lang="en-US" sz="1400" b="0" i="0" dirty="0">
                <a:solidFill>
                  <a:srgbClr val="333333"/>
                </a:solidFill>
                <a:effectLst/>
                <a:latin typeface="Verdana" panose="020B0604030504040204" pitchFamily="34" charset="0"/>
              </a:rPr>
              <a:t>The trademark, which is contrary to the principle, norms and international conventions of industrial property.</a:t>
            </a:r>
          </a:p>
          <a:p>
            <a:pPr algn="l"/>
            <a:endParaRPr lang="en-US" sz="1400" b="1" i="0" dirty="0">
              <a:solidFill>
                <a:srgbClr val="333333"/>
              </a:solidFill>
              <a:effectLst/>
              <a:latin typeface="Verdana" panose="020B0604030504040204" pitchFamily="34" charset="0"/>
            </a:endParaRPr>
          </a:p>
          <a:p>
            <a:pPr algn="l"/>
            <a:endParaRPr lang="en-US" sz="1400" b="1" dirty="0">
              <a:solidFill>
                <a:srgbClr val="333333"/>
              </a:solidFill>
              <a:latin typeface="Verdana" panose="020B0604030504040204" pitchFamily="34" charset="0"/>
            </a:endParaRPr>
          </a:p>
          <a:p>
            <a:pPr algn="l"/>
            <a:r>
              <a:rPr lang="en-US" sz="1400" b="1" i="0" dirty="0">
                <a:solidFill>
                  <a:srgbClr val="333333"/>
                </a:solidFill>
                <a:effectLst/>
                <a:latin typeface="Verdana" panose="020B0604030504040204" pitchFamily="34" charset="0"/>
              </a:rPr>
              <a:t>CLASSIFICATION OF GOODS AND SERVICES</a:t>
            </a:r>
            <a:endParaRPr lang="en-US" sz="1400" b="0" i="0" dirty="0">
              <a:solidFill>
                <a:srgbClr val="333333"/>
              </a:solidFill>
              <a:effectLst/>
              <a:latin typeface="Verdana" panose="020B0604030504040204" pitchFamily="34" charset="0"/>
            </a:endParaRPr>
          </a:p>
          <a:p>
            <a:pPr algn="l">
              <a:buFont typeface="Arial" panose="020B0604020202020204" pitchFamily="34" charset="0"/>
              <a:buChar char="•"/>
            </a:pPr>
            <a:r>
              <a:rPr lang="en-US" sz="1400" b="0" i="0" dirty="0">
                <a:solidFill>
                  <a:srgbClr val="333333"/>
                </a:solidFill>
                <a:effectLst/>
                <a:latin typeface="Verdana" panose="020B0604030504040204" pitchFamily="34" charset="0"/>
              </a:rPr>
              <a:t>Government of Nepal, for the purpose of registration of trademark relating to any goods and any types of services may classify such goods and services.</a:t>
            </a:r>
          </a:p>
          <a:p>
            <a:pPr algn="l">
              <a:buFont typeface="Arial" panose="020B0604020202020204" pitchFamily="34" charset="0"/>
              <a:buChar char="•"/>
            </a:pPr>
            <a:r>
              <a:rPr lang="en-US" sz="1400" b="0" i="0" dirty="0">
                <a:solidFill>
                  <a:srgbClr val="333333"/>
                </a:solidFill>
                <a:effectLst/>
                <a:latin typeface="Verdana" panose="020B0604030504040204" pitchFamily="34" charset="0"/>
              </a:rPr>
              <a:t>International Classification of Goods and Services for the purpose of the registration of Marks (Nice Classification) is applied to this effect.</a:t>
            </a:r>
          </a:p>
          <a:p>
            <a:pPr algn="l"/>
            <a:endParaRPr lang="en-US" sz="1400" b="0" i="0" dirty="0">
              <a:solidFill>
                <a:srgbClr val="333333"/>
              </a:solidFill>
              <a:effectLst/>
              <a:latin typeface="Verdana" panose="020B0604030504040204" pitchFamily="34" charset="0"/>
            </a:endParaRPr>
          </a:p>
          <a:p>
            <a:pPr algn="l"/>
            <a:r>
              <a:rPr lang="en-US" sz="1400" b="1" i="0" dirty="0">
                <a:solidFill>
                  <a:srgbClr val="333333"/>
                </a:solidFill>
                <a:effectLst/>
                <a:latin typeface="Verdana" panose="020B0604030504040204" pitchFamily="34" charset="0"/>
              </a:rPr>
              <a:t>REGISTRATION OF TRADEMARK</a:t>
            </a:r>
            <a:endParaRPr lang="en-US" sz="1400" b="0" i="0" dirty="0">
              <a:solidFill>
                <a:srgbClr val="333333"/>
              </a:solidFill>
              <a:effectLst/>
              <a:latin typeface="Verdana" panose="020B0604030504040204" pitchFamily="34" charset="0"/>
            </a:endParaRPr>
          </a:p>
          <a:p>
            <a:pPr algn="l">
              <a:buFont typeface="Arial" panose="020B0604020202020204" pitchFamily="34" charset="0"/>
              <a:buChar char="•"/>
            </a:pPr>
            <a:r>
              <a:rPr lang="en-US" sz="1400" b="0" i="0" dirty="0">
                <a:solidFill>
                  <a:srgbClr val="333333"/>
                </a:solidFill>
                <a:effectLst/>
                <a:latin typeface="Verdana" panose="020B0604030504040204" pitchFamily="34" charset="0"/>
              </a:rPr>
              <a:t>After examination if it is found registrable, The Department register the trademark in the name of applicant and issue a certificate.</a:t>
            </a:r>
          </a:p>
          <a:p>
            <a:pPr algn="l">
              <a:buFont typeface="Arial" panose="020B0604020202020204" pitchFamily="34" charset="0"/>
              <a:buChar char="•"/>
            </a:pPr>
            <a:r>
              <a:rPr lang="en-US" sz="1400" b="0" i="0" dirty="0">
                <a:solidFill>
                  <a:srgbClr val="333333"/>
                </a:solidFill>
                <a:effectLst/>
                <a:latin typeface="Verdana" panose="020B0604030504040204" pitchFamily="34" charset="0"/>
              </a:rPr>
              <a:t>The applicant shall pay a registration fee of the trademark as prescribed in schedule.</a:t>
            </a:r>
          </a:p>
          <a:p>
            <a:pPr algn="l"/>
            <a:endParaRPr lang="en-US" sz="1400" b="1" i="0" dirty="0">
              <a:solidFill>
                <a:srgbClr val="333333"/>
              </a:solidFill>
              <a:effectLst/>
              <a:latin typeface="Verdana" panose="020B0604030504040204" pitchFamily="34" charset="0"/>
            </a:endParaRPr>
          </a:p>
          <a:p>
            <a:pPr algn="l"/>
            <a:r>
              <a:rPr lang="en-US" sz="1400" b="1" i="0" dirty="0">
                <a:solidFill>
                  <a:srgbClr val="333333"/>
                </a:solidFill>
                <a:effectLst/>
                <a:latin typeface="Verdana" panose="020B0604030504040204" pitchFamily="34" charset="0"/>
              </a:rPr>
              <a:t>TERM AND RENEWAL OF TRADEMARK</a:t>
            </a:r>
            <a:endParaRPr lang="en-US" sz="1400" b="0" i="0" dirty="0">
              <a:solidFill>
                <a:srgbClr val="333333"/>
              </a:solidFill>
              <a:effectLst/>
              <a:latin typeface="Verdana" panose="020B0604030504040204" pitchFamily="34" charset="0"/>
            </a:endParaRPr>
          </a:p>
          <a:p>
            <a:pPr algn="l">
              <a:buFont typeface="Arial" panose="020B0604020202020204" pitchFamily="34" charset="0"/>
              <a:buChar char="•"/>
            </a:pPr>
            <a:r>
              <a:rPr lang="en-US" sz="1400" b="0" i="0" dirty="0">
                <a:solidFill>
                  <a:srgbClr val="333333"/>
                </a:solidFill>
                <a:effectLst/>
                <a:latin typeface="Verdana" panose="020B0604030504040204" pitchFamily="34" charset="0"/>
              </a:rPr>
              <a:t>The registered trademark holder shall have his right on the trademark for a period of seven years from the date of registration.</a:t>
            </a:r>
          </a:p>
          <a:p>
            <a:pPr algn="l">
              <a:buFont typeface="Arial" panose="020B0604020202020204" pitchFamily="34" charset="0"/>
              <a:buChar char="•"/>
            </a:pPr>
            <a:r>
              <a:rPr lang="en-US" sz="1400" b="0" i="0" dirty="0">
                <a:solidFill>
                  <a:srgbClr val="333333"/>
                </a:solidFill>
                <a:effectLst/>
                <a:latin typeface="Verdana" panose="020B0604030504040204" pitchFamily="34" charset="0"/>
              </a:rPr>
              <a:t>The registered trademark holder shall renew the trademark within 35 days from the date of expiry.</a:t>
            </a:r>
          </a:p>
        </p:txBody>
      </p:sp>
    </p:spTree>
    <p:extLst>
      <p:ext uri="{BB962C8B-B14F-4D97-AF65-F5344CB8AC3E}">
        <p14:creationId xmlns:p14="http://schemas.microsoft.com/office/powerpoint/2010/main" val="1948140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42ECF3-0106-4AE6-898A-4AC1D9E48CB7}"/>
              </a:ext>
            </a:extLst>
          </p:cNvPr>
          <p:cNvSpPr txBox="1"/>
          <p:nvPr/>
        </p:nvSpPr>
        <p:spPr>
          <a:xfrm>
            <a:off x="0" y="449175"/>
            <a:ext cx="9144000" cy="6093976"/>
          </a:xfrm>
          <a:prstGeom prst="rect">
            <a:avLst/>
          </a:prstGeom>
          <a:noFill/>
        </p:spPr>
        <p:txBody>
          <a:bodyPr wrap="square">
            <a:spAutoFit/>
          </a:bodyPr>
          <a:lstStyle/>
          <a:p>
            <a:pPr algn="l"/>
            <a:r>
              <a:rPr lang="en-US" sz="1500" b="1" i="0" dirty="0">
                <a:solidFill>
                  <a:srgbClr val="333333"/>
                </a:solidFill>
                <a:effectLst/>
                <a:latin typeface="Verdana" panose="020B0604030504040204" pitchFamily="34" charset="0"/>
              </a:rPr>
              <a:t>CANCELLATION OF TRADEMARK</a:t>
            </a:r>
            <a:endParaRPr lang="en-US" sz="1500" b="0" i="0" dirty="0">
              <a:solidFill>
                <a:srgbClr val="333333"/>
              </a:solidFill>
              <a:effectLst/>
              <a:latin typeface="Verdana" panose="020B0604030504040204" pitchFamily="34" charset="0"/>
            </a:endParaRPr>
          </a:p>
          <a:p>
            <a:pPr algn="l">
              <a:buFont typeface="Arial" panose="020B0604020202020204" pitchFamily="34" charset="0"/>
              <a:buChar char="•"/>
            </a:pPr>
            <a:r>
              <a:rPr lang="en-US" sz="1500" b="0" i="0" dirty="0">
                <a:solidFill>
                  <a:srgbClr val="333333"/>
                </a:solidFill>
                <a:effectLst/>
                <a:latin typeface="Verdana" panose="020B0604030504040204" pitchFamily="34" charset="0"/>
              </a:rPr>
              <a:t>The Department may cancel the registration of a trademark in case of that there is a condition of refusal to register.</a:t>
            </a:r>
          </a:p>
          <a:p>
            <a:pPr algn="l">
              <a:buFont typeface="Arial" panose="020B0604020202020204" pitchFamily="34" charset="0"/>
              <a:buChar char="•"/>
            </a:pPr>
            <a:r>
              <a:rPr lang="en-US" sz="1500" b="0" i="0" dirty="0">
                <a:solidFill>
                  <a:srgbClr val="333333"/>
                </a:solidFill>
                <a:effectLst/>
                <a:latin typeface="Verdana" panose="020B0604030504040204" pitchFamily="34" charset="0"/>
              </a:rPr>
              <a:t>The Department may cancel the registration of trademark in case if it is not put into use within one year from the date of registration.</a:t>
            </a:r>
          </a:p>
          <a:p>
            <a:pPr algn="l">
              <a:buFont typeface="Arial" panose="020B0604020202020204" pitchFamily="34" charset="0"/>
              <a:buChar char="•"/>
            </a:pPr>
            <a:endParaRPr lang="en-US" sz="1500" b="0" i="0" dirty="0">
              <a:solidFill>
                <a:srgbClr val="333333"/>
              </a:solidFill>
              <a:effectLst/>
              <a:latin typeface="Verdana" panose="020B0604030504040204" pitchFamily="34" charset="0"/>
            </a:endParaRPr>
          </a:p>
          <a:p>
            <a:pPr algn="l"/>
            <a:r>
              <a:rPr lang="en-US" sz="1500" b="1" i="0" dirty="0">
                <a:solidFill>
                  <a:srgbClr val="333333"/>
                </a:solidFill>
                <a:effectLst/>
                <a:latin typeface="Verdana" panose="020B0604030504040204" pitchFamily="34" charset="0"/>
              </a:rPr>
              <a:t>PUBLICATION OF TRADEMARK</a:t>
            </a:r>
            <a:endParaRPr lang="en-US" sz="1500" b="0" i="0" dirty="0">
              <a:solidFill>
                <a:srgbClr val="333333"/>
              </a:solidFill>
              <a:effectLst/>
              <a:latin typeface="Verdana" panose="020B0604030504040204" pitchFamily="34" charset="0"/>
            </a:endParaRPr>
          </a:p>
          <a:p>
            <a:pPr algn="l"/>
            <a:r>
              <a:rPr lang="en-US" sz="1500" b="0" i="0" dirty="0">
                <a:solidFill>
                  <a:srgbClr val="333333"/>
                </a:solidFill>
                <a:effectLst/>
                <a:latin typeface="Verdana" panose="020B0604030504040204" pitchFamily="34" charset="0"/>
              </a:rPr>
              <a:t>The department may publish the registered design and trademark and a statement in regard to their renewal and cancellation of registration for the information of the people in general.</a:t>
            </a:r>
          </a:p>
          <a:p>
            <a:pPr algn="l"/>
            <a:endParaRPr lang="en-US" sz="1500" b="0" i="0" dirty="0">
              <a:solidFill>
                <a:srgbClr val="333333"/>
              </a:solidFill>
              <a:effectLst/>
              <a:latin typeface="Verdana" panose="020B0604030504040204" pitchFamily="34" charset="0"/>
            </a:endParaRPr>
          </a:p>
          <a:p>
            <a:pPr algn="l"/>
            <a:r>
              <a:rPr lang="en-US" sz="1500" b="1" i="0" dirty="0">
                <a:solidFill>
                  <a:srgbClr val="333333"/>
                </a:solidFill>
                <a:effectLst/>
                <a:latin typeface="Verdana" panose="020B0604030504040204" pitchFamily="34" charset="0"/>
              </a:rPr>
              <a:t>OPPOSITION AND COMPLAIN</a:t>
            </a:r>
            <a:endParaRPr lang="en-US" sz="1500" b="0" i="0" dirty="0">
              <a:solidFill>
                <a:srgbClr val="333333"/>
              </a:solidFill>
              <a:effectLst/>
              <a:latin typeface="Verdana" panose="020B0604030504040204" pitchFamily="34" charset="0"/>
            </a:endParaRPr>
          </a:p>
          <a:p>
            <a:pPr algn="l"/>
            <a:r>
              <a:rPr lang="en-US" sz="1500" b="0" i="0" dirty="0">
                <a:solidFill>
                  <a:srgbClr val="333333"/>
                </a:solidFill>
                <a:effectLst/>
                <a:latin typeface="Verdana" panose="020B0604030504040204" pitchFamily="34" charset="0"/>
              </a:rPr>
              <a:t>Any person if he has any complain on the statement publish by the department concerning the design and trademark may lodge a complain to the department within 35 days of such publication. The department shall take necessary action through examination of such complain.</a:t>
            </a:r>
          </a:p>
          <a:p>
            <a:pPr algn="l"/>
            <a:endParaRPr lang="en-US" sz="1500" b="0" i="0" dirty="0">
              <a:solidFill>
                <a:srgbClr val="333333"/>
              </a:solidFill>
              <a:effectLst/>
              <a:latin typeface="Verdana" panose="020B0604030504040204" pitchFamily="34" charset="0"/>
            </a:endParaRPr>
          </a:p>
          <a:p>
            <a:pPr algn="l"/>
            <a:r>
              <a:rPr lang="en-US" sz="1500" b="1" i="0" dirty="0">
                <a:solidFill>
                  <a:srgbClr val="333333"/>
                </a:solidFill>
                <a:effectLst/>
                <a:latin typeface="Verdana" panose="020B0604030504040204" pitchFamily="34" charset="0"/>
              </a:rPr>
              <a:t>PENALTY AND COMPENSATION</a:t>
            </a:r>
            <a:endParaRPr lang="en-US" sz="1500" b="0" i="0" dirty="0">
              <a:solidFill>
                <a:srgbClr val="333333"/>
              </a:solidFill>
              <a:effectLst/>
              <a:latin typeface="Verdana" panose="020B0604030504040204" pitchFamily="34" charset="0"/>
            </a:endParaRPr>
          </a:p>
          <a:p>
            <a:pPr algn="l">
              <a:buFont typeface="Arial" panose="020B0604020202020204" pitchFamily="34" charset="0"/>
              <a:buChar char="•"/>
            </a:pPr>
            <a:r>
              <a:rPr lang="en-US" sz="1500" b="0" i="0" dirty="0">
                <a:solidFill>
                  <a:srgbClr val="333333"/>
                </a:solidFill>
                <a:effectLst/>
                <a:latin typeface="Verdana" panose="020B0604030504040204" pitchFamily="34" charset="0"/>
              </a:rPr>
              <a:t>If anybody violates right of registered trademark owner and use the trademark which is cancelled by the department he may be punished with a fine by order of the Department and all the goods related with such offence shall be confiscated.</a:t>
            </a:r>
          </a:p>
          <a:p>
            <a:pPr algn="l">
              <a:buFont typeface="Arial" panose="020B0604020202020204" pitchFamily="34" charset="0"/>
              <a:buChar char="•"/>
            </a:pPr>
            <a:r>
              <a:rPr lang="en-US" sz="1500" b="0" i="0" dirty="0">
                <a:solidFill>
                  <a:srgbClr val="333333"/>
                </a:solidFill>
                <a:effectLst/>
                <a:latin typeface="Verdana" panose="020B0604030504040204" pitchFamily="34" charset="0"/>
              </a:rPr>
              <a:t>In relation to the patent, design or trademark registered under the act, the Department may cause to pay a reasonable amount of the loss, incurred through the violation of the act by any body, to the person who had really been suffered from such loss, and whose name the patent, design and trademark was registered, from the person of such violation, as a compensation.</a:t>
            </a:r>
          </a:p>
        </p:txBody>
      </p:sp>
      <p:sp>
        <p:nvSpPr>
          <p:cNvPr id="5" name="Rectangle 3">
            <a:extLst>
              <a:ext uri="{FF2B5EF4-FFF2-40B4-BE49-F238E27FC236}">
                <a16:creationId xmlns:a16="http://schemas.microsoft.com/office/drawing/2014/main" id="{0A701A1D-B0E2-4AA3-B727-718F2372769B}"/>
              </a:ext>
            </a:extLst>
          </p:cNvPr>
          <p:cNvSpPr txBox="1">
            <a:spLocks noChangeArrowheads="1"/>
          </p:cNvSpPr>
          <p:nvPr/>
        </p:nvSpPr>
        <p:spPr>
          <a:xfrm>
            <a:off x="2776853" y="0"/>
            <a:ext cx="5256123" cy="898351"/>
          </a:xfrm>
          <a:prstGeom prst="rect">
            <a:avLst/>
          </a:prstGeom>
          <a:no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800" dirty="0">
                <a:latin typeface="Tahoma" pitchFamily="34" charset="0"/>
                <a:ea typeface="Tahoma" pitchFamily="34" charset="0"/>
                <a:cs typeface="Tahoma" pitchFamily="34" charset="0"/>
              </a:rPr>
              <a:t>Case of Nepal</a:t>
            </a:r>
            <a:endParaRPr lang="en-US" sz="2000" dirty="0">
              <a:latin typeface="Tahoma" pitchFamily="34" charset="0"/>
              <a:ea typeface="Tahoma" pitchFamily="34" charset="0"/>
              <a:cs typeface="Tahoma" pitchFamily="34" charset="0"/>
            </a:endParaRPr>
          </a:p>
          <a:p>
            <a:pPr lvl="1"/>
            <a:endParaRPr lang="en-US" sz="2400"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4183248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494225" y="296562"/>
            <a:ext cx="8148637" cy="865810"/>
          </a:xfrm>
          <a:noFill/>
          <a:ln/>
        </p:spPr>
        <p:txBody>
          <a:bodyPr>
            <a:noAutofit/>
          </a:bodyPr>
          <a:lstStyle/>
          <a:p>
            <a:r>
              <a:rPr lang="en-US" sz="3600" dirty="0">
                <a:latin typeface="Tahoma" pitchFamily="34" charset="0"/>
                <a:ea typeface="Tahoma" pitchFamily="34" charset="0"/>
                <a:cs typeface="Tahoma" pitchFamily="34" charset="0"/>
              </a:rPr>
              <a:t>Technology Life Cycle</a:t>
            </a:r>
          </a:p>
        </p:txBody>
      </p:sp>
      <p:pic>
        <p:nvPicPr>
          <p:cNvPr id="4" name="Picture 2" descr="Image result for frederick betz managing technology technology life cycle"/>
          <p:cNvPicPr>
            <a:picLocks noChangeAspect="1" noChangeArrowheads="1"/>
          </p:cNvPicPr>
          <p:nvPr/>
        </p:nvPicPr>
        <p:blipFill>
          <a:blip r:embed="rId3" cstate="print"/>
          <a:srcRect l="10108" t="5985" r="12721" b="21163"/>
          <a:stretch>
            <a:fillRect/>
          </a:stretch>
        </p:blipFill>
        <p:spPr bwMode="auto">
          <a:xfrm>
            <a:off x="679623" y="1747147"/>
            <a:ext cx="7834182" cy="4555856"/>
          </a:xfrm>
          <a:prstGeom prst="rect">
            <a:avLst/>
          </a:prstGeom>
          <a:noFill/>
        </p:spPr>
      </p:pic>
      <p:sp>
        <p:nvSpPr>
          <p:cNvPr id="6" name="TextBox 5"/>
          <p:cNvSpPr txBox="1"/>
          <p:nvPr/>
        </p:nvSpPr>
        <p:spPr>
          <a:xfrm>
            <a:off x="210065" y="1162372"/>
            <a:ext cx="8716959" cy="584775"/>
          </a:xfrm>
          <a:prstGeom prst="rect">
            <a:avLst/>
          </a:prstGeom>
          <a:noFill/>
        </p:spPr>
        <p:txBody>
          <a:bodyPr wrap="square" rtlCol="0">
            <a:spAutoFit/>
          </a:bodyPr>
          <a:lstStyle/>
          <a:p>
            <a:pPr algn="l"/>
            <a:r>
              <a:rPr lang="en-US" sz="1600" dirty="0">
                <a:solidFill>
                  <a:schemeClr val="tx1">
                    <a:lumMod val="50000"/>
                    <a:lumOff val="50000"/>
                  </a:schemeClr>
                </a:solidFill>
              </a:rPr>
              <a:t>For a product line based on a technology that is developed and improved over a period of years of product manufacture</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A172CF-1D0F-4F41-BE8B-F9D96D6560BA}"/>
              </a:ext>
            </a:extLst>
          </p:cNvPr>
          <p:cNvPicPr>
            <a:picLocks noChangeAspect="1"/>
          </p:cNvPicPr>
          <p:nvPr/>
        </p:nvPicPr>
        <p:blipFill rotWithShape="1">
          <a:blip r:embed="rId3"/>
          <a:srcRect b="3150"/>
          <a:stretch/>
        </p:blipFill>
        <p:spPr>
          <a:xfrm>
            <a:off x="3545148" y="108020"/>
            <a:ext cx="5598852" cy="6641960"/>
          </a:xfrm>
          <a:prstGeom prst="rect">
            <a:avLst/>
          </a:prstGeom>
        </p:spPr>
      </p:pic>
      <p:pic>
        <p:nvPicPr>
          <p:cNvPr id="5" name="Picture 4">
            <a:extLst>
              <a:ext uri="{FF2B5EF4-FFF2-40B4-BE49-F238E27FC236}">
                <a16:creationId xmlns:a16="http://schemas.microsoft.com/office/drawing/2014/main" id="{5664B0B5-94E6-46B8-BB7F-D4EAF7FF2EA5}"/>
              </a:ext>
            </a:extLst>
          </p:cNvPr>
          <p:cNvPicPr>
            <a:picLocks noChangeAspect="1"/>
          </p:cNvPicPr>
          <p:nvPr/>
        </p:nvPicPr>
        <p:blipFill rotWithShape="1">
          <a:blip r:embed="rId4"/>
          <a:srcRect r="17098"/>
          <a:stretch/>
        </p:blipFill>
        <p:spPr>
          <a:xfrm>
            <a:off x="0" y="572756"/>
            <a:ext cx="3808325" cy="813917"/>
          </a:xfrm>
          <a:prstGeom prst="rect">
            <a:avLst/>
          </a:prstGeom>
        </p:spPr>
      </p:pic>
      <p:sp>
        <p:nvSpPr>
          <p:cNvPr id="7" name="Rectangle 3">
            <a:extLst>
              <a:ext uri="{FF2B5EF4-FFF2-40B4-BE49-F238E27FC236}">
                <a16:creationId xmlns:a16="http://schemas.microsoft.com/office/drawing/2014/main" id="{1DD50CA7-9D1D-45A5-9D92-44A7CA781732}"/>
              </a:ext>
            </a:extLst>
          </p:cNvPr>
          <p:cNvSpPr txBox="1">
            <a:spLocks noChangeArrowheads="1"/>
          </p:cNvSpPr>
          <p:nvPr/>
        </p:nvSpPr>
        <p:spPr>
          <a:xfrm>
            <a:off x="2776853" y="0"/>
            <a:ext cx="5256123" cy="898351"/>
          </a:xfrm>
          <a:prstGeom prst="rect">
            <a:avLst/>
          </a:prstGeom>
          <a:no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800" dirty="0">
                <a:latin typeface="Tahoma" pitchFamily="34" charset="0"/>
                <a:ea typeface="Tahoma" pitchFamily="34" charset="0"/>
                <a:cs typeface="Tahoma" pitchFamily="34" charset="0"/>
              </a:rPr>
              <a:t>Case of Nepal</a:t>
            </a:r>
            <a:endParaRPr lang="en-US" sz="2000" dirty="0">
              <a:latin typeface="Tahoma" pitchFamily="34" charset="0"/>
              <a:ea typeface="Tahoma" pitchFamily="34" charset="0"/>
              <a:cs typeface="Tahoma" pitchFamily="34" charset="0"/>
            </a:endParaRPr>
          </a:p>
          <a:p>
            <a:pPr lvl="1"/>
            <a:endParaRPr lang="en-US" sz="2400" dirty="0">
              <a:latin typeface="Tahoma" pitchFamily="34" charset="0"/>
              <a:ea typeface="Tahoma" pitchFamily="34" charset="0"/>
              <a:cs typeface="Tahoma" pitchFamily="34" charset="0"/>
            </a:endParaRPr>
          </a:p>
        </p:txBody>
      </p:sp>
      <p:pic>
        <p:nvPicPr>
          <p:cNvPr id="9" name="Picture 8">
            <a:extLst>
              <a:ext uri="{FF2B5EF4-FFF2-40B4-BE49-F238E27FC236}">
                <a16:creationId xmlns:a16="http://schemas.microsoft.com/office/drawing/2014/main" id="{60737358-4670-4C14-84FB-63EE93B37043}"/>
              </a:ext>
            </a:extLst>
          </p:cNvPr>
          <p:cNvPicPr>
            <a:picLocks noChangeAspect="1"/>
          </p:cNvPicPr>
          <p:nvPr/>
        </p:nvPicPr>
        <p:blipFill>
          <a:blip r:embed="rId5"/>
          <a:stretch>
            <a:fillRect/>
          </a:stretch>
        </p:blipFill>
        <p:spPr>
          <a:xfrm>
            <a:off x="0" y="2269827"/>
            <a:ext cx="4059534" cy="3690391"/>
          </a:xfrm>
          <a:prstGeom prst="rect">
            <a:avLst/>
          </a:prstGeom>
        </p:spPr>
      </p:pic>
    </p:spTree>
    <p:extLst>
      <p:ext uri="{BB962C8B-B14F-4D97-AF65-F5344CB8AC3E}">
        <p14:creationId xmlns:p14="http://schemas.microsoft.com/office/powerpoint/2010/main" val="5524201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106" name="Picture 2" descr="top patent holdersको लागि तस्बिर परिणाम"/>
          <p:cNvPicPr>
            <a:picLocks noChangeAspect="1" noChangeArrowheads="1"/>
          </p:cNvPicPr>
          <p:nvPr/>
        </p:nvPicPr>
        <p:blipFill>
          <a:blip r:embed="rId2"/>
          <a:srcRect/>
          <a:stretch>
            <a:fillRect/>
          </a:stretch>
        </p:blipFill>
        <p:spPr bwMode="auto">
          <a:xfrm>
            <a:off x="263079" y="233542"/>
            <a:ext cx="8596716" cy="5907765"/>
          </a:xfrm>
          <a:prstGeom prst="rect">
            <a:avLst/>
          </a:prstGeom>
          <a:noFill/>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8067F97-3930-4003-BE40-B9E89FADF0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426" y="301215"/>
            <a:ext cx="8606118" cy="5924568"/>
          </a:xfrm>
          <a:prstGeom prst="rect">
            <a:avLst/>
          </a:prstGeom>
        </p:spPr>
      </p:pic>
    </p:spTree>
    <p:extLst>
      <p:ext uri="{BB962C8B-B14F-4D97-AF65-F5344CB8AC3E}">
        <p14:creationId xmlns:p14="http://schemas.microsoft.com/office/powerpoint/2010/main" val="21790461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6130" name="Picture 2" descr="top patents in automobilesको लागि तस्बिर परिणाम"/>
          <p:cNvPicPr>
            <a:picLocks noChangeAspect="1" noChangeArrowheads="1"/>
          </p:cNvPicPr>
          <p:nvPr/>
        </p:nvPicPr>
        <p:blipFill>
          <a:blip r:embed="rId2"/>
          <a:srcRect/>
          <a:stretch>
            <a:fillRect/>
          </a:stretch>
        </p:blipFill>
        <p:spPr bwMode="auto">
          <a:xfrm>
            <a:off x="220241" y="175054"/>
            <a:ext cx="8639553" cy="6089822"/>
          </a:xfrm>
          <a:prstGeom prst="rect">
            <a:avLst/>
          </a:prstGeom>
          <a:noFill/>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idx="4294967295"/>
          </p:nvPr>
        </p:nvSpPr>
        <p:spPr>
          <a:xfrm>
            <a:off x="938692" y="0"/>
            <a:ext cx="7942262" cy="933450"/>
          </a:xfrm>
          <a:noFill/>
          <a:ln/>
        </p:spPr>
        <p:txBody>
          <a:bodyPr/>
          <a:lstStyle/>
          <a:p>
            <a:r>
              <a:rPr lang="en-US" dirty="0"/>
              <a:t>Creativity</a:t>
            </a:r>
          </a:p>
        </p:txBody>
      </p:sp>
      <p:sp>
        <p:nvSpPr>
          <p:cNvPr id="16387" name="Rectangle 3"/>
          <p:cNvSpPr>
            <a:spLocks noGrp="1" noChangeArrowheads="1"/>
          </p:cNvSpPr>
          <p:nvPr>
            <p:ph type="body" idx="4294967295"/>
          </p:nvPr>
        </p:nvSpPr>
        <p:spPr>
          <a:xfrm>
            <a:off x="273907" y="1102627"/>
            <a:ext cx="8499389" cy="5137150"/>
          </a:xfrm>
          <a:noFill/>
          <a:ln/>
        </p:spPr>
        <p:txBody>
          <a:bodyPr>
            <a:normAutofit fontScale="92500"/>
          </a:bodyPr>
          <a:lstStyle/>
          <a:p>
            <a:pPr>
              <a:lnSpc>
                <a:spcPct val="90000"/>
              </a:lnSpc>
              <a:buNone/>
            </a:pPr>
            <a:r>
              <a:rPr lang="en-US" sz="2800" b="1" dirty="0">
                <a:latin typeface="Tahoma" pitchFamily="34" charset="0"/>
                <a:ea typeface="Tahoma" pitchFamily="34" charset="0"/>
                <a:cs typeface="Tahoma" pitchFamily="34" charset="0"/>
              </a:rPr>
              <a:t>Nature of Creativity</a:t>
            </a:r>
          </a:p>
          <a:p>
            <a:pPr>
              <a:lnSpc>
                <a:spcPct val="90000"/>
              </a:lnSpc>
              <a:buNone/>
            </a:pPr>
            <a:endParaRPr lang="en-US" sz="2800" b="1" dirty="0">
              <a:latin typeface="Tahoma" pitchFamily="34" charset="0"/>
              <a:ea typeface="Tahoma" pitchFamily="34" charset="0"/>
              <a:cs typeface="Tahoma" pitchFamily="34" charset="0"/>
            </a:endParaRPr>
          </a:p>
          <a:p>
            <a:pPr>
              <a:lnSpc>
                <a:spcPct val="90000"/>
              </a:lnSpc>
            </a:pPr>
            <a:r>
              <a:rPr lang="en-US" sz="2800" dirty="0">
                <a:latin typeface="Tahoma" pitchFamily="34" charset="0"/>
                <a:ea typeface="Tahoma" pitchFamily="34" charset="0"/>
                <a:cs typeface="Tahoma" pitchFamily="34" charset="0"/>
              </a:rPr>
              <a:t>Creativity is the ability to produce new and useful ideas </a:t>
            </a:r>
          </a:p>
          <a:p>
            <a:pPr>
              <a:lnSpc>
                <a:spcPct val="90000"/>
              </a:lnSpc>
            </a:pPr>
            <a:r>
              <a:rPr lang="en-US" sz="2800" dirty="0">
                <a:latin typeface="Tahoma" pitchFamily="34" charset="0"/>
                <a:ea typeface="Tahoma" pitchFamily="34" charset="0"/>
                <a:cs typeface="Tahoma" pitchFamily="34" charset="0"/>
              </a:rPr>
              <a:t>Playing with imagination and possibilities – leading to a new and meaningful connections and outcomes </a:t>
            </a:r>
          </a:p>
          <a:p>
            <a:pPr>
              <a:lnSpc>
                <a:spcPct val="90000"/>
              </a:lnSpc>
            </a:pPr>
            <a:r>
              <a:rPr lang="en-US" sz="2800" dirty="0">
                <a:latin typeface="Tahoma" pitchFamily="34" charset="0"/>
                <a:ea typeface="Tahoma" pitchFamily="34" charset="0"/>
                <a:cs typeface="Tahoma" pitchFamily="34" charset="0"/>
              </a:rPr>
              <a:t>Creativity comes out of imagination by interacting with ideas, people and environment</a:t>
            </a:r>
          </a:p>
          <a:p>
            <a:pPr>
              <a:lnSpc>
                <a:spcPct val="90000"/>
              </a:lnSpc>
            </a:pPr>
            <a:r>
              <a:rPr lang="en-US" sz="2800" dirty="0">
                <a:latin typeface="Tahoma" pitchFamily="34" charset="0"/>
                <a:ea typeface="Tahoma" pitchFamily="34" charset="0"/>
                <a:cs typeface="Tahoma" pitchFamily="34" charset="0"/>
              </a:rPr>
              <a:t>Creativity is largely independent of age, sex and education</a:t>
            </a:r>
          </a:p>
          <a:p>
            <a:pPr>
              <a:lnSpc>
                <a:spcPct val="90000"/>
              </a:lnSpc>
            </a:pPr>
            <a:r>
              <a:rPr lang="en-US" sz="2800" dirty="0">
                <a:latin typeface="Tahoma" pitchFamily="34" charset="0"/>
                <a:ea typeface="Tahoma" pitchFamily="34" charset="0"/>
                <a:cs typeface="Tahoma" pitchFamily="34" charset="0"/>
              </a:rPr>
              <a:t>Creativity may be out of proportion of number so more people does not mean more creativity</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idx="4294967295"/>
          </p:nvPr>
        </p:nvSpPr>
        <p:spPr>
          <a:xfrm>
            <a:off x="1217613" y="274638"/>
            <a:ext cx="7926387" cy="841375"/>
          </a:xfrm>
          <a:noFill/>
          <a:ln/>
        </p:spPr>
        <p:txBody>
          <a:bodyPr>
            <a:normAutofit/>
          </a:bodyPr>
          <a:lstStyle/>
          <a:p>
            <a:r>
              <a:rPr lang="en-US" sz="3600" dirty="0">
                <a:latin typeface="Tahoma" pitchFamily="34" charset="0"/>
                <a:ea typeface="Tahoma" pitchFamily="34" charset="0"/>
                <a:cs typeface="Tahoma" pitchFamily="34" charset="0"/>
              </a:rPr>
              <a:t>The Creative Process</a:t>
            </a:r>
            <a:endParaRPr lang="en-US" sz="3600" b="1" i="1" dirty="0">
              <a:latin typeface="Tahoma" pitchFamily="34" charset="0"/>
              <a:ea typeface="Tahoma" pitchFamily="34" charset="0"/>
              <a:cs typeface="Tahoma" pitchFamily="34" charset="0"/>
            </a:endParaRPr>
          </a:p>
        </p:txBody>
      </p:sp>
      <p:sp>
        <p:nvSpPr>
          <p:cNvPr id="16387" name="Rectangle 3"/>
          <p:cNvSpPr>
            <a:spLocks noGrp="1" noChangeArrowheads="1"/>
          </p:cNvSpPr>
          <p:nvPr>
            <p:ph type="body" idx="4294967295"/>
          </p:nvPr>
        </p:nvSpPr>
        <p:spPr>
          <a:xfrm>
            <a:off x="261552" y="1116013"/>
            <a:ext cx="8585886" cy="5184775"/>
          </a:xfrm>
          <a:noFill/>
          <a:ln/>
        </p:spPr>
        <p:txBody>
          <a:bodyPr>
            <a:normAutofit fontScale="92500" lnSpcReduction="20000"/>
          </a:bodyPr>
          <a:lstStyle/>
          <a:p>
            <a:pPr>
              <a:lnSpc>
                <a:spcPct val="90000"/>
              </a:lnSpc>
            </a:pPr>
            <a:r>
              <a:rPr lang="en-US" sz="3200" dirty="0">
                <a:latin typeface="Tahoma" pitchFamily="34" charset="0"/>
                <a:ea typeface="Tahoma" pitchFamily="34" charset="0"/>
                <a:cs typeface="Tahoma" pitchFamily="34" charset="0"/>
              </a:rPr>
              <a:t>Preparation</a:t>
            </a:r>
          </a:p>
          <a:p>
            <a:pPr lvl="1">
              <a:lnSpc>
                <a:spcPct val="90000"/>
              </a:lnSpc>
            </a:pPr>
            <a:r>
              <a:rPr lang="en-US" sz="2800" dirty="0">
                <a:latin typeface="Tahoma" pitchFamily="34" charset="0"/>
                <a:ea typeface="Tahoma" pitchFamily="34" charset="0"/>
                <a:cs typeface="Tahoma" pitchFamily="34" charset="0"/>
              </a:rPr>
              <a:t>Structure the problem, collect information, understand relations and effect,  solve sub-problems and explore all possible combinations and solutions  </a:t>
            </a:r>
          </a:p>
          <a:p>
            <a:pPr>
              <a:lnSpc>
                <a:spcPct val="90000"/>
              </a:lnSpc>
            </a:pPr>
            <a:r>
              <a:rPr lang="en-US" sz="3200" dirty="0">
                <a:latin typeface="Tahoma" pitchFamily="34" charset="0"/>
                <a:ea typeface="Tahoma" pitchFamily="34" charset="0"/>
                <a:cs typeface="Tahoma" pitchFamily="34" charset="0"/>
              </a:rPr>
              <a:t>Frustration and Incubation</a:t>
            </a:r>
          </a:p>
          <a:p>
            <a:pPr lvl="1">
              <a:lnSpc>
                <a:spcPct val="90000"/>
              </a:lnSpc>
            </a:pPr>
            <a:r>
              <a:rPr lang="en-US" sz="2800" dirty="0">
                <a:latin typeface="Tahoma" pitchFamily="34" charset="0"/>
                <a:ea typeface="Tahoma" pitchFamily="34" charset="0"/>
                <a:cs typeface="Tahoma" pitchFamily="34" charset="0"/>
              </a:rPr>
              <a:t>Failure to solve analytically leads to frustration and wants to leave it but subconsciously it incubates within</a:t>
            </a:r>
          </a:p>
          <a:p>
            <a:pPr>
              <a:lnSpc>
                <a:spcPct val="90000"/>
              </a:lnSpc>
            </a:pPr>
            <a:r>
              <a:rPr lang="en-US" sz="3200" dirty="0">
                <a:latin typeface="Tahoma" pitchFamily="34" charset="0"/>
                <a:ea typeface="Tahoma" pitchFamily="34" charset="0"/>
                <a:cs typeface="Tahoma" pitchFamily="34" charset="0"/>
              </a:rPr>
              <a:t>Inspiration or illumination</a:t>
            </a:r>
          </a:p>
          <a:p>
            <a:pPr lvl="1">
              <a:lnSpc>
                <a:spcPct val="90000"/>
              </a:lnSpc>
            </a:pPr>
            <a:r>
              <a:rPr lang="en-US" sz="2800" dirty="0">
                <a:latin typeface="Tahoma" pitchFamily="34" charset="0"/>
                <a:ea typeface="Tahoma" pitchFamily="34" charset="0"/>
                <a:cs typeface="Tahoma" pitchFamily="34" charset="0"/>
              </a:rPr>
              <a:t>Possible solution to a problems occurs spontaneously – Isaac Newton</a:t>
            </a:r>
          </a:p>
          <a:p>
            <a:pPr>
              <a:lnSpc>
                <a:spcPct val="90000"/>
              </a:lnSpc>
            </a:pPr>
            <a:r>
              <a:rPr lang="en-US" sz="3200" dirty="0">
                <a:latin typeface="Tahoma" pitchFamily="34" charset="0"/>
                <a:ea typeface="Tahoma" pitchFamily="34" charset="0"/>
                <a:cs typeface="Tahoma" pitchFamily="34" charset="0"/>
              </a:rPr>
              <a:t>Verification</a:t>
            </a:r>
          </a:p>
          <a:p>
            <a:pPr lvl="1">
              <a:lnSpc>
                <a:spcPct val="90000"/>
              </a:lnSpc>
            </a:pPr>
            <a:r>
              <a:rPr lang="en-US" sz="2800" dirty="0">
                <a:latin typeface="Tahoma" pitchFamily="34" charset="0"/>
                <a:ea typeface="Tahoma" pitchFamily="34" charset="0"/>
                <a:cs typeface="Tahoma" pitchFamily="34" charset="0"/>
              </a:rPr>
              <a:t>Solutions reveled or found must be verified – intuitions and insights may not always be correct</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6" name="Picture 2" descr="Image result for creative process preparation frustration and incubation inspiration or illumination verification"/>
          <p:cNvPicPr>
            <a:picLocks noChangeAspect="1" noChangeArrowheads="1"/>
          </p:cNvPicPr>
          <p:nvPr/>
        </p:nvPicPr>
        <p:blipFill>
          <a:blip r:embed="rId2" cstate="print"/>
          <a:srcRect/>
          <a:stretch>
            <a:fillRect/>
          </a:stretch>
        </p:blipFill>
        <p:spPr bwMode="auto">
          <a:xfrm>
            <a:off x="148281" y="1383957"/>
            <a:ext cx="8872152" cy="4195338"/>
          </a:xfrm>
          <a:prstGeom prst="rect">
            <a:avLst/>
          </a:prstGeom>
          <a:noFill/>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a:xfrm>
            <a:off x="1201738" y="274638"/>
            <a:ext cx="7942262" cy="1143000"/>
          </a:xfrm>
          <a:noFill/>
          <a:ln/>
        </p:spPr>
        <p:txBody>
          <a:bodyPr/>
          <a:lstStyle/>
          <a:p>
            <a:r>
              <a:rPr lang="en-US" dirty="0"/>
              <a:t>Brainstorming for Creativity</a:t>
            </a:r>
          </a:p>
        </p:txBody>
      </p:sp>
      <p:sp>
        <p:nvSpPr>
          <p:cNvPr id="19459" name="Rectangle 3"/>
          <p:cNvSpPr>
            <a:spLocks noGrp="1" noChangeArrowheads="1"/>
          </p:cNvSpPr>
          <p:nvPr>
            <p:ph type="body" idx="4294967295"/>
          </p:nvPr>
        </p:nvSpPr>
        <p:spPr>
          <a:xfrm>
            <a:off x="309563" y="1287162"/>
            <a:ext cx="8673799" cy="4800600"/>
          </a:xfrm>
          <a:noFill/>
          <a:ln/>
        </p:spPr>
        <p:txBody>
          <a:bodyPr>
            <a:normAutofit lnSpcReduction="10000"/>
          </a:bodyPr>
          <a:lstStyle/>
          <a:p>
            <a:pPr marL="596900" indent="-514350">
              <a:buNone/>
            </a:pPr>
            <a:r>
              <a:rPr lang="en-US" sz="3200" dirty="0">
                <a:latin typeface="Tahoma" pitchFamily="34" charset="0"/>
                <a:ea typeface="Tahoma" pitchFamily="34" charset="0"/>
                <a:cs typeface="Tahoma" pitchFamily="34" charset="0"/>
              </a:rPr>
              <a:t>Brainstorming process</a:t>
            </a:r>
          </a:p>
          <a:p>
            <a:r>
              <a:rPr lang="en-US" sz="3200" dirty="0">
                <a:latin typeface="Tahoma" pitchFamily="34" charset="0"/>
                <a:ea typeface="Tahoma" pitchFamily="34" charset="0"/>
                <a:cs typeface="Tahoma" pitchFamily="34" charset="0"/>
              </a:rPr>
              <a:t>Brainstorming is “organized ideation”</a:t>
            </a:r>
          </a:p>
          <a:p>
            <a:r>
              <a:rPr lang="en-US" sz="3200" dirty="0">
                <a:latin typeface="Tahoma" pitchFamily="34" charset="0"/>
                <a:ea typeface="Tahoma" pitchFamily="34" charset="0"/>
                <a:cs typeface="Tahoma" pitchFamily="34" charset="0"/>
              </a:rPr>
              <a:t>It is a creative conference, ideally of 8 to 12 people </a:t>
            </a:r>
          </a:p>
          <a:p>
            <a:r>
              <a:rPr lang="en-US" sz="3200" dirty="0">
                <a:latin typeface="Tahoma" pitchFamily="34" charset="0"/>
                <a:ea typeface="Tahoma" pitchFamily="34" charset="0"/>
                <a:cs typeface="Tahoma" pitchFamily="34" charset="0"/>
              </a:rPr>
              <a:t>Requires about an hour for generating 50 or more ideas</a:t>
            </a:r>
          </a:p>
          <a:p>
            <a:r>
              <a:rPr lang="en-US" sz="3200" dirty="0">
                <a:latin typeface="Tahoma" pitchFamily="34" charset="0"/>
                <a:ea typeface="Tahoma" pitchFamily="34" charset="0"/>
                <a:cs typeface="Tahoma" pitchFamily="34" charset="0"/>
              </a:rPr>
              <a:t>No discussion during the brainstorming</a:t>
            </a:r>
          </a:p>
          <a:p>
            <a:r>
              <a:rPr lang="en-US" sz="3200" dirty="0">
                <a:latin typeface="Tahoma" pitchFamily="34" charset="0"/>
                <a:ea typeface="Tahoma" pitchFamily="34" charset="0"/>
                <a:cs typeface="Tahoma" pitchFamily="34" charset="0"/>
              </a:rPr>
              <a:t>No criticism is allowed for any idea</a:t>
            </a:r>
          </a:p>
          <a:p>
            <a:r>
              <a:rPr lang="en-US" sz="3200" dirty="0">
                <a:latin typeface="Tahoma" pitchFamily="34" charset="0"/>
                <a:ea typeface="Tahoma" pitchFamily="34" charset="0"/>
                <a:cs typeface="Tahoma" pitchFamily="34" charset="0"/>
              </a:rPr>
              <a:t>Ideas are recorded as stated</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4294967295"/>
          </p:nvPr>
        </p:nvSpPr>
        <p:spPr>
          <a:xfrm>
            <a:off x="220663" y="416913"/>
            <a:ext cx="8651488" cy="5477260"/>
          </a:xfrm>
          <a:noFill/>
          <a:ln/>
        </p:spPr>
        <p:txBody>
          <a:bodyPr>
            <a:normAutofit/>
          </a:bodyPr>
          <a:lstStyle/>
          <a:p>
            <a:pPr marL="596900" indent="-514350">
              <a:buNone/>
            </a:pPr>
            <a:r>
              <a:rPr lang="en-US" sz="3600" b="1" dirty="0">
                <a:latin typeface="Tahoma" pitchFamily="34" charset="0"/>
                <a:ea typeface="Tahoma" pitchFamily="34" charset="0"/>
                <a:cs typeface="Tahoma" pitchFamily="34" charset="0"/>
              </a:rPr>
              <a:t>Other techniques</a:t>
            </a:r>
          </a:p>
          <a:p>
            <a:r>
              <a:rPr lang="en-US" sz="3600" dirty="0">
                <a:latin typeface="Tahoma" pitchFamily="34" charset="0"/>
                <a:ea typeface="Tahoma" pitchFamily="34" charset="0"/>
                <a:cs typeface="Tahoma" pitchFamily="34" charset="0"/>
              </a:rPr>
              <a:t>Nominal Group Technique</a:t>
            </a:r>
          </a:p>
          <a:p>
            <a:r>
              <a:rPr lang="en-US" sz="3600" dirty="0">
                <a:latin typeface="Tahoma" pitchFamily="34" charset="0"/>
                <a:ea typeface="Tahoma" pitchFamily="34" charset="0"/>
                <a:cs typeface="Tahoma" pitchFamily="34" charset="0"/>
              </a:rPr>
              <a:t>Tear Down approach</a:t>
            </a:r>
          </a:p>
          <a:p>
            <a:pPr lvl="1"/>
            <a:r>
              <a:rPr lang="en-US" sz="3400" dirty="0">
                <a:latin typeface="Tahoma" pitchFamily="34" charset="0"/>
                <a:ea typeface="Tahoma" pitchFamily="34" charset="0"/>
                <a:cs typeface="Tahoma" pitchFamily="34" charset="0"/>
              </a:rPr>
              <a:t>“And also” method – suggesting improvements</a:t>
            </a:r>
          </a:p>
          <a:p>
            <a:r>
              <a:rPr lang="en-US" sz="3600" dirty="0">
                <a:latin typeface="Tahoma" pitchFamily="34" charset="0"/>
                <a:ea typeface="Tahoma" pitchFamily="34" charset="0"/>
                <a:cs typeface="Tahoma" pitchFamily="34" charset="0"/>
              </a:rPr>
              <a:t>Collective Notebook method</a:t>
            </a:r>
          </a:p>
          <a:p>
            <a:r>
              <a:rPr lang="en-US" sz="3600" dirty="0">
                <a:latin typeface="Tahoma" pitchFamily="34" charset="0"/>
                <a:ea typeface="Tahoma" pitchFamily="34" charset="0"/>
                <a:cs typeface="Tahoma" pitchFamily="34" charset="0"/>
              </a:rPr>
              <a:t>Attribute listing approach</a:t>
            </a:r>
          </a:p>
          <a:p>
            <a:r>
              <a:rPr lang="en-US" sz="3600" dirty="0">
                <a:latin typeface="Tahoma" pitchFamily="34" charset="0"/>
                <a:ea typeface="Tahoma" pitchFamily="34" charset="0"/>
                <a:cs typeface="Tahoma" pitchFamily="34" charset="0"/>
              </a:rPr>
              <a:t>Mind mapping – a very powerful and widely used technique by Tony Burzan</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idx="4294967295"/>
          </p:nvPr>
        </p:nvSpPr>
        <p:spPr>
          <a:xfrm>
            <a:off x="1185863" y="274638"/>
            <a:ext cx="7958137" cy="1143000"/>
          </a:xfrm>
          <a:noFill/>
          <a:ln/>
        </p:spPr>
        <p:txBody>
          <a:bodyPr>
            <a:normAutofit fontScale="90000"/>
          </a:bodyPr>
          <a:lstStyle/>
          <a:p>
            <a:r>
              <a:rPr lang="en-US" dirty="0"/>
              <a:t>Nominal Group Technique</a:t>
            </a:r>
            <a:br>
              <a:rPr lang="en-US" dirty="0"/>
            </a:br>
            <a:r>
              <a:rPr lang="en-US" dirty="0"/>
              <a:t>Structured Brainstorming</a:t>
            </a:r>
          </a:p>
        </p:txBody>
      </p:sp>
      <p:sp>
        <p:nvSpPr>
          <p:cNvPr id="20483" name="Rectangle 3"/>
          <p:cNvSpPr>
            <a:spLocks noGrp="1" noChangeArrowheads="1"/>
          </p:cNvSpPr>
          <p:nvPr>
            <p:ph type="body" idx="4294967295"/>
          </p:nvPr>
        </p:nvSpPr>
        <p:spPr>
          <a:xfrm>
            <a:off x="353369" y="1417638"/>
            <a:ext cx="7727950" cy="4711313"/>
          </a:xfrm>
          <a:noFill/>
          <a:ln/>
        </p:spPr>
        <p:txBody>
          <a:bodyPr>
            <a:normAutofit/>
          </a:bodyPr>
          <a:lstStyle/>
          <a:p>
            <a:pPr>
              <a:lnSpc>
                <a:spcPct val="90000"/>
              </a:lnSpc>
            </a:pPr>
            <a:r>
              <a:rPr lang="en-US" sz="4400" dirty="0"/>
              <a:t>Silent generation</a:t>
            </a:r>
          </a:p>
          <a:p>
            <a:pPr>
              <a:lnSpc>
                <a:spcPct val="90000"/>
              </a:lnSpc>
            </a:pPr>
            <a:r>
              <a:rPr lang="en-US" sz="4400" dirty="0"/>
              <a:t>Round robin phase</a:t>
            </a:r>
          </a:p>
          <a:p>
            <a:pPr>
              <a:lnSpc>
                <a:spcPct val="90000"/>
              </a:lnSpc>
            </a:pPr>
            <a:r>
              <a:rPr lang="en-US" sz="4400" dirty="0"/>
              <a:t>Clarification</a:t>
            </a:r>
          </a:p>
          <a:p>
            <a:pPr>
              <a:lnSpc>
                <a:spcPct val="90000"/>
              </a:lnSpc>
            </a:pPr>
            <a:r>
              <a:rPr lang="en-US" sz="4400" dirty="0"/>
              <a:t>Voting and ranking</a:t>
            </a:r>
          </a:p>
          <a:p>
            <a:pPr>
              <a:lnSpc>
                <a:spcPct val="90000"/>
              </a:lnSpc>
            </a:pPr>
            <a:r>
              <a:rPr lang="en-US" sz="4400" dirty="0"/>
              <a:t>Tabulation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2" name="Picture 2" descr="Image result for product life cycle"/>
          <p:cNvPicPr>
            <a:picLocks noChangeAspect="1" noChangeArrowheads="1"/>
          </p:cNvPicPr>
          <p:nvPr/>
        </p:nvPicPr>
        <p:blipFill>
          <a:blip r:embed="rId2" cstate="print"/>
          <a:srcRect/>
          <a:stretch>
            <a:fillRect/>
          </a:stretch>
        </p:blipFill>
        <p:spPr bwMode="auto">
          <a:xfrm>
            <a:off x="352034" y="469558"/>
            <a:ext cx="8420847" cy="5684108"/>
          </a:xfrm>
          <a:prstGeom prst="rect">
            <a:avLst/>
          </a:prstGeom>
          <a:noFill/>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idx="4294967295"/>
          </p:nvPr>
        </p:nvSpPr>
        <p:spPr>
          <a:xfrm>
            <a:off x="1246188" y="398463"/>
            <a:ext cx="7897812" cy="609600"/>
          </a:xfrm>
          <a:noFill/>
          <a:ln/>
        </p:spPr>
        <p:txBody>
          <a:bodyPr>
            <a:normAutofit fontScale="90000"/>
          </a:bodyPr>
          <a:lstStyle/>
          <a:p>
            <a:r>
              <a:rPr lang="en-US" dirty="0"/>
              <a:t>Nominal Group Technique</a:t>
            </a:r>
          </a:p>
        </p:txBody>
      </p:sp>
      <p:sp>
        <p:nvSpPr>
          <p:cNvPr id="20483" name="Rectangle 3"/>
          <p:cNvSpPr>
            <a:spLocks noGrp="1" noChangeArrowheads="1"/>
          </p:cNvSpPr>
          <p:nvPr>
            <p:ph type="body" idx="4294967295"/>
          </p:nvPr>
        </p:nvSpPr>
        <p:spPr>
          <a:xfrm>
            <a:off x="332904" y="1008063"/>
            <a:ext cx="8465107" cy="5207386"/>
          </a:xfrm>
          <a:noFill/>
          <a:ln/>
        </p:spPr>
        <p:txBody>
          <a:bodyPr>
            <a:normAutofit fontScale="92500" lnSpcReduction="20000"/>
          </a:bodyPr>
          <a:lstStyle/>
          <a:p>
            <a:r>
              <a:rPr lang="en-US" sz="3200" dirty="0">
                <a:latin typeface="Tahoma" pitchFamily="34" charset="0"/>
                <a:ea typeface="Tahoma" pitchFamily="34" charset="0"/>
                <a:cs typeface="Tahoma" pitchFamily="34" charset="0"/>
              </a:rPr>
              <a:t>Structured method for group brainstorming that encourages contributions from everyone. </a:t>
            </a:r>
          </a:p>
          <a:p>
            <a:r>
              <a:rPr lang="en-US" sz="3200" dirty="0">
                <a:latin typeface="Tahoma" pitchFamily="34" charset="0"/>
                <a:ea typeface="Tahoma" pitchFamily="34" charset="0"/>
                <a:cs typeface="Tahoma" pitchFamily="34" charset="0"/>
              </a:rPr>
              <a:t>NGT is used when</a:t>
            </a:r>
          </a:p>
          <a:p>
            <a:pPr lvl="1"/>
            <a:r>
              <a:rPr lang="en-US" sz="2800" dirty="0">
                <a:latin typeface="Tahoma" pitchFamily="34" charset="0"/>
                <a:ea typeface="Tahoma" pitchFamily="34" charset="0"/>
                <a:cs typeface="Tahoma" pitchFamily="34" charset="0"/>
              </a:rPr>
              <a:t>Some group members are much more vocal than others.</a:t>
            </a:r>
          </a:p>
          <a:p>
            <a:pPr lvl="1"/>
            <a:r>
              <a:rPr lang="en-US" sz="2800" dirty="0">
                <a:latin typeface="Tahoma" pitchFamily="34" charset="0"/>
                <a:ea typeface="Tahoma" pitchFamily="34" charset="0"/>
                <a:cs typeface="Tahoma" pitchFamily="34" charset="0"/>
              </a:rPr>
              <a:t>Some group members think better in silence.</a:t>
            </a:r>
          </a:p>
          <a:p>
            <a:pPr lvl="1"/>
            <a:r>
              <a:rPr lang="en-US" sz="2800" dirty="0">
                <a:latin typeface="Tahoma" pitchFamily="34" charset="0"/>
                <a:ea typeface="Tahoma" pitchFamily="34" charset="0"/>
                <a:cs typeface="Tahoma" pitchFamily="34" charset="0"/>
              </a:rPr>
              <a:t>When there is concern about some members not participating.</a:t>
            </a:r>
          </a:p>
          <a:p>
            <a:pPr lvl="1"/>
            <a:r>
              <a:rPr lang="en-US" sz="2800" dirty="0">
                <a:latin typeface="Tahoma" pitchFamily="34" charset="0"/>
                <a:ea typeface="Tahoma" pitchFamily="34" charset="0"/>
                <a:cs typeface="Tahoma" pitchFamily="34" charset="0"/>
              </a:rPr>
              <a:t>When the group does not easily generate quantities of ideas.</a:t>
            </a:r>
          </a:p>
          <a:p>
            <a:pPr lvl="1"/>
            <a:r>
              <a:rPr lang="en-US" sz="2800" dirty="0">
                <a:latin typeface="Tahoma" pitchFamily="34" charset="0"/>
                <a:ea typeface="Tahoma" pitchFamily="34" charset="0"/>
                <a:cs typeface="Tahoma" pitchFamily="34" charset="0"/>
              </a:rPr>
              <a:t>When all or some group members are new to the team.</a:t>
            </a:r>
          </a:p>
          <a:p>
            <a:pPr lvl="1"/>
            <a:r>
              <a:rPr lang="en-US" sz="2800" dirty="0">
                <a:latin typeface="Tahoma" pitchFamily="34" charset="0"/>
                <a:ea typeface="Tahoma" pitchFamily="34" charset="0"/>
                <a:cs typeface="Tahoma" pitchFamily="34" charset="0"/>
              </a:rPr>
              <a:t>When the issue is controversial or there is heated conflict.</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idx="4294967295"/>
          </p:nvPr>
        </p:nvSpPr>
        <p:spPr>
          <a:xfrm>
            <a:off x="1246188" y="711200"/>
            <a:ext cx="7897812" cy="404813"/>
          </a:xfrm>
          <a:noFill/>
          <a:ln/>
        </p:spPr>
        <p:txBody>
          <a:bodyPr>
            <a:normAutofit fontScale="90000"/>
          </a:bodyPr>
          <a:lstStyle/>
          <a:p>
            <a:r>
              <a:rPr lang="en-US" dirty="0"/>
              <a:t>NGT - Procedure</a:t>
            </a:r>
          </a:p>
        </p:txBody>
      </p:sp>
      <p:sp>
        <p:nvSpPr>
          <p:cNvPr id="20483" name="Rectangle 3"/>
          <p:cNvSpPr>
            <a:spLocks noGrp="1" noChangeArrowheads="1"/>
          </p:cNvSpPr>
          <p:nvPr>
            <p:ph type="body" idx="4294967295"/>
          </p:nvPr>
        </p:nvSpPr>
        <p:spPr>
          <a:xfrm>
            <a:off x="172266" y="1065212"/>
            <a:ext cx="8712242" cy="5081588"/>
          </a:xfrm>
          <a:noFill/>
          <a:ln/>
        </p:spPr>
        <p:txBody>
          <a:bodyPr>
            <a:normAutofit lnSpcReduction="10000"/>
          </a:bodyPr>
          <a:lstStyle/>
          <a:p>
            <a:r>
              <a:rPr lang="en-US" sz="2400" dirty="0">
                <a:latin typeface="Tahoma" pitchFamily="34" charset="0"/>
                <a:ea typeface="Tahoma" pitchFamily="34" charset="0"/>
                <a:cs typeface="Tahoma" pitchFamily="34" charset="0"/>
              </a:rPr>
              <a:t>State the subject of the brainstorming and clarify the statement as needed until everyone understands it.</a:t>
            </a:r>
          </a:p>
          <a:p>
            <a:r>
              <a:rPr lang="en-US" sz="2400" dirty="0">
                <a:latin typeface="Tahoma" pitchFamily="34" charset="0"/>
                <a:ea typeface="Tahoma" pitchFamily="34" charset="0"/>
                <a:cs typeface="Tahoma" pitchFamily="34" charset="0"/>
              </a:rPr>
              <a:t>Each team member silently thinks of and writes down as many ideas as possible in a set period of time (5 to 10 minutes).</a:t>
            </a:r>
          </a:p>
          <a:p>
            <a:r>
              <a:rPr lang="en-US" sz="2400" dirty="0">
                <a:latin typeface="Tahoma" pitchFamily="34" charset="0"/>
                <a:ea typeface="Tahoma" pitchFamily="34" charset="0"/>
                <a:cs typeface="Tahoma" pitchFamily="34" charset="0"/>
              </a:rPr>
              <a:t>Each member in turn states aloud one idea. Facilitator records it on the flipchart. </a:t>
            </a:r>
          </a:p>
          <a:p>
            <a:r>
              <a:rPr lang="en-US" sz="2400" dirty="0">
                <a:latin typeface="Tahoma" pitchFamily="34" charset="0"/>
                <a:ea typeface="Tahoma" pitchFamily="34" charset="0"/>
                <a:cs typeface="Tahoma" pitchFamily="34" charset="0"/>
              </a:rPr>
              <a:t>Continue around the group until all members pass or for an agreed-upon length of time.</a:t>
            </a:r>
          </a:p>
          <a:p>
            <a:r>
              <a:rPr lang="en-US" sz="2400" dirty="0">
                <a:latin typeface="Tahoma" pitchFamily="34" charset="0"/>
                <a:ea typeface="Tahoma" pitchFamily="34" charset="0"/>
                <a:cs typeface="Tahoma" pitchFamily="34" charset="0"/>
              </a:rPr>
              <a:t>Discuss each idea in turn. Wording may be changed only when the idea’s originator agrees. Ideas may be stricken from the list only by unanimous agreement. Discussion may clarify meaning, explain logic or analysis, raise and answer questions, or state agreement or disagreement.</a:t>
            </a:r>
          </a:p>
          <a:p>
            <a:r>
              <a:rPr lang="en-US" sz="2400" dirty="0">
                <a:latin typeface="Tahoma" pitchFamily="34" charset="0"/>
                <a:ea typeface="Tahoma" pitchFamily="34" charset="0"/>
                <a:cs typeface="Tahoma" pitchFamily="34" charset="0"/>
              </a:rPr>
              <a:t>Prioritize the ideas using voting or list reduction.</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idx="4294967295"/>
          </p:nvPr>
        </p:nvSpPr>
        <p:spPr>
          <a:xfrm>
            <a:off x="1246188" y="739775"/>
            <a:ext cx="7897812" cy="609600"/>
          </a:xfrm>
          <a:noFill/>
          <a:ln/>
        </p:spPr>
        <p:txBody>
          <a:bodyPr>
            <a:normAutofit fontScale="90000"/>
          </a:bodyPr>
          <a:lstStyle/>
          <a:p>
            <a:r>
              <a:rPr lang="en-US" dirty="0"/>
              <a:t>NGT – Rules and Consideration</a:t>
            </a:r>
          </a:p>
        </p:txBody>
      </p:sp>
      <p:sp>
        <p:nvSpPr>
          <p:cNvPr id="20483" name="Rectangle 3"/>
          <p:cNvSpPr>
            <a:spLocks noGrp="1" noChangeArrowheads="1"/>
          </p:cNvSpPr>
          <p:nvPr>
            <p:ph type="body" idx="4294967295"/>
          </p:nvPr>
        </p:nvSpPr>
        <p:spPr>
          <a:xfrm>
            <a:off x="172266" y="1349375"/>
            <a:ext cx="8736956" cy="4768850"/>
          </a:xfrm>
          <a:noFill/>
          <a:ln/>
        </p:spPr>
        <p:txBody>
          <a:bodyPr>
            <a:normAutofit/>
          </a:bodyPr>
          <a:lstStyle/>
          <a:p>
            <a:r>
              <a:rPr lang="en-US" sz="2400" dirty="0">
                <a:latin typeface="Tahoma" pitchFamily="34" charset="0"/>
                <a:ea typeface="Tahoma" pitchFamily="34" charset="0"/>
                <a:cs typeface="Tahoma" pitchFamily="34" charset="0"/>
              </a:rPr>
              <a:t>No discussion is allowed, not even questions for clarification.</a:t>
            </a:r>
          </a:p>
          <a:p>
            <a:r>
              <a:rPr lang="en-US" sz="2400" dirty="0">
                <a:latin typeface="Tahoma" pitchFamily="34" charset="0"/>
                <a:ea typeface="Tahoma" pitchFamily="34" charset="0"/>
                <a:cs typeface="Tahoma" pitchFamily="34" charset="0"/>
              </a:rPr>
              <a:t>Ideas given do not need to be from the team member’s written list. Indeed, as time goes on, many ideas will not be.</a:t>
            </a:r>
          </a:p>
          <a:p>
            <a:r>
              <a:rPr lang="en-US" sz="2400" dirty="0">
                <a:latin typeface="Tahoma" pitchFamily="34" charset="0"/>
                <a:ea typeface="Tahoma" pitchFamily="34" charset="0"/>
                <a:cs typeface="Tahoma" pitchFamily="34" charset="0"/>
              </a:rPr>
              <a:t>A member may “pass” his or her turn, and may then add an idea on a subsequent turn.</a:t>
            </a:r>
          </a:p>
          <a:p>
            <a:r>
              <a:rPr lang="en-US" sz="2400" dirty="0">
                <a:latin typeface="Tahoma" pitchFamily="34" charset="0"/>
                <a:ea typeface="Tahoma" pitchFamily="34" charset="0"/>
                <a:cs typeface="Tahoma" pitchFamily="34" charset="0"/>
              </a:rPr>
              <a:t>Discussion should be equally balanced among all ideas. The facilitator should not allow discussion to turn into argument. The primary purpose of the discussion is clarification. It is not to resolve differences of opinion.</a:t>
            </a:r>
          </a:p>
          <a:p>
            <a:r>
              <a:rPr lang="en-US" sz="2400" dirty="0">
                <a:latin typeface="Tahoma" pitchFamily="34" charset="0"/>
                <a:ea typeface="Tahoma" pitchFamily="34" charset="0"/>
                <a:cs typeface="Tahoma" pitchFamily="34" charset="0"/>
              </a:rPr>
              <a:t>Keep all ideas visible. When ideas overflow to additional flipchart pages, post previous pages around the room so all ideas are still visible to everyone.</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53786" y="292658"/>
            <a:ext cx="8519511" cy="5910433"/>
          </a:xfrm>
        </p:spPr>
        <p:txBody>
          <a:bodyPr>
            <a:normAutofit lnSpcReduction="10000"/>
          </a:bodyPr>
          <a:lstStyle/>
          <a:p>
            <a:pPr algn="just" eaLnBrk="1" hangingPunct="1">
              <a:lnSpc>
                <a:spcPct val="85000"/>
              </a:lnSpc>
              <a:spcBef>
                <a:spcPct val="5000"/>
              </a:spcBef>
              <a:buFontTx/>
              <a:buNone/>
            </a:pPr>
            <a:r>
              <a:rPr lang="en-US" sz="3200" dirty="0">
                <a:cs typeface="Times New Roman" pitchFamily="18" charset="0"/>
              </a:rPr>
              <a:t>"Tear-down" Approach</a:t>
            </a:r>
          </a:p>
          <a:p>
            <a:pPr algn="just" eaLnBrk="1" hangingPunct="1">
              <a:lnSpc>
                <a:spcPct val="85000"/>
              </a:lnSpc>
              <a:spcBef>
                <a:spcPct val="5000"/>
              </a:spcBef>
              <a:buFontTx/>
              <a:buNone/>
            </a:pPr>
            <a:endParaRPr lang="en-US" sz="3200" dirty="0">
              <a:cs typeface="Times New Roman" pitchFamily="18" charset="0"/>
            </a:endParaRPr>
          </a:p>
          <a:p>
            <a:pPr eaLnBrk="1" hangingPunct="1">
              <a:lnSpc>
                <a:spcPct val="85000"/>
              </a:lnSpc>
              <a:spcBef>
                <a:spcPct val="5000"/>
              </a:spcBef>
            </a:pPr>
            <a:r>
              <a:rPr lang="en-US" sz="2800" dirty="0">
                <a:cs typeface="Times New Roman" pitchFamily="18" charset="0"/>
              </a:rPr>
              <a:t>Used by two people. </a:t>
            </a:r>
          </a:p>
          <a:p>
            <a:pPr eaLnBrk="1" hangingPunct="1">
              <a:lnSpc>
                <a:spcPct val="85000"/>
              </a:lnSpc>
              <a:spcBef>
                <a:spcPct val="5000"/>
              </a:spcBef>
            </a:pPr>
            <a:r>
              <a:rPr lang="en-US" sz="2800" dirty="0">
                <a:cs typeface="Times New Roman" pitchFamily="18" charset="0"/>
              </a:rPr>
              <a:t>The first person (person A) must disagree with the existing solution to a problem and suggest another approach; </a:t>
            </a:r>
          </a:p>
          <a:p>
            <a:pPr eaLnBrk="1" hangingPunct="1">
              <a:lnSpc>
                <a:spcPct val="85000"/>
              </a:lnSpc>
              <a:spcBef>
                <a:spcPct val="5000"/>
              </a:spcBef>
            </a:pPr>
            <a:r>
              <a:rPr lang="en-US" sz="2800" dirty="0">
                <a:cs typeface="Times New Roman" pitchFamily="18" charset="0"/>
              </a:rPr>
              <a:t>Next, person B must disagree with both ideas and suggest a third; </a:t>
            </a:r>
          </a:p>
          <a:p>
            <a:pPr eaLnBrk="1" hangingPunct="1">
              <a:lnSpc>
                <a:spcPct val="85000"/>
              </a:lnSpc>
              <a:spcBef>
                <a:spcPct val="5000"/>
              </a:spcBef>
            </a:pPr>
            <a:r>
              <a:rPr lang="en-US" sz="2800" dirty="0">
                <a:cs typeface="Times New Roman" pitchFamily="18" charset="0"/>
              </a:rPr>
              <a:t>Then person A must suggest yet another solution </a:t>
            </a:r>
          </a:p>
          <a:p>
            <a:pPr eaLnBrk="1" hangingPunct="1">
              <a:lnSpc>
                <a:spcPct val="85000"/>
              </a:lnSpc>
              <a:spcBef>
                <a:spcPct val="5000"/>
              </a:spcBef>
            </a:pPr>
            <a:r>
              <a:rPr lang="en-US" sz="2800" dirty="0">
                <a:cs typeface="Times New Roman" pitchFamily="18" charset="0"/>
              </a:rPr>
              <a:t>This "cycle continues until a useful idea clicks." </a:t>
            </a:r>
          </a:p>
          <a:p>
            <a:pPr eaLnBrk="1" hangingPunct="1">
              <a:lnSpc>
                <a:spcPct val="85000"/>
              </a:lnSpc>
              <a:spcBef>
                <a:spcPct val="5000"/>
              </a:spcBef>
              <a:buFontTx/>
              <a:buNone/>
            </a:pPr>
            <a:endParaRPr lang="en-US" sz="2800" dirty="0">
              <a:cs typeface="Times New Roman" pitchFamily="18" charset="0"/>
            </a:endParaRPr>
          </a:p>
          <a:p>
            <a:pPr eaLnBrk="1" hangingPunct="1">
              <a:lnSpc>
                <a:spcPct val="85000"/>
              </a:lnSpc>
              <a:spcBef>
                <a:spcPct val="5000"/>
              </a:spcBef>
              <a:buFontTx/>
              <a:buNone/>
            </a:pPr>
            <a:r>
              <a:rPr lang="en-US" sz="3200" dirty="0">
                <a:cs typeface="Times New Roman" pitchFamily="18" charset="0"/>
              </a:rPr>
              <a:t>"And-also" Method</a:t>
            </a:r>
            <a:r>
              <a:rPr lang="en-US" sz="2800" dirty="0">
                <a:cs typeface="Times New Roman" pitchFamily="18" charset="0"/>
              </a:rPr>
              <a:t> </a:t>
            </a:r>
          </a:p>
          <a:p>
            <a:pPr eaLnBrk="1" hangingPunct="1">
              <a:lnSpc>
                <a:spcPct val="85000"/>
              </a:lnSpc>
              <a:spcBef>
                <a:spcPct val="5000"/>
              </a:spcBef>
            </a:pPr>
            <a:endParaRPr lang="en-US" sz="2800" dirty="0">
              <a:cs typeface="Times New Roman" pitchFamily="18" charset="0"/>
            </a:endParaRPr>
          </a:p>
          <a:p>
            <a:pPr eaLnBrk="1" hangingPunct="1">
              <a:lnSpc>
                <a:spcPct val="85000"/>
              </a:lnSpc>
              <a:spcBef>
                <a:spcPct val="5000"/>
              </a:spcBef>
            </a:pPr>
            <a:r>
              <a:rPr lang="en-US" sz="2800" dirty="0">
                <a:cs typeface="Times New Roman" pitchFamily="18" charset="0"/>
              </a:rPr>
              <a:t>Person A suggests an improvement on the subject under study; person B agrees, but suggests a further improvement; this sequential improvement "continues until a sound solution is reached."</a:t>
            </a:r>
            <a:endParaRPr lang="en-US" sz="280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63378" y="388167"/>
            <a:ext cx="7543800" cy="975874"/>
          </a:xfrm>
        </p:spPr>
        <p:txBody>
          <a:bodyPr>
            <a:normAutofit/>
          </a:bodyPr>
          <a:lstStyle/>
          <a:p>
            <a:pPr>
              <a:buNone/>
            </a:pPr>
            <a:r>
              <a:rPr lang="en-US" sz="3200" dirty="0"/>
              <a:t>Collective Notebook method</a:t>
            </a:r>
          </a:p>
        </p:txBody>
      </p:sp>
      <p:sp>
        <p:nvSpPr>
          <p:cNvPr id="5" name="TextBox 4">
            <a:extLst>
              <a:ext uri="{FF2B5EF4-FFF2-40B4-BE49-F238E27FC236}">
                <a16:creationId xmlns:a16="http://schemas.microsoft.com/office/drawing/2014/main" id="{CDDD79FE-6C6E-47E6-BA1E-5D3B22F2C5AD}"/>
              </a:ext>
            </a:extLst>
          </p:cNvPr>
          <p:cNvSpPr txBox="1"/>
          <p:nvPr/>
        </p:nvSpPr>
        <p:spPr>
          <a:xfrm>
            <a:off x="101600" y="1364040"/>
            <a:ext cx="8686800" cy="4832092"/>
          </a:xfrm>
          <a:prstGeom prst="rect">
            <a:avLst/>
          </a:prstGeom>
          <a:noFill/>
        </p:spPr>
        <p:txBody>
          <a:bodyPr wrap="square">
            <a:spAutoFit/>
          </a:bodyPr>
          <a:lstStyle/>
          <a:p>
            <a:pPr marL="285750" indent="-285750">
              <a:buFont typeface="Arial" panose="020B0604020202020204" pitchFamily="34" charset="0"/>
              <a:buChar char="•"/>
            </a:pPr>
            <a:r>
              <a:rPr lang="en-US" sz="2800" dirty="0"/>
              <a:t>Each member of a team is given a notebook with a problem statement and supporting material a month in advance. </a:t>
            </a:r>
          </a:p>
          <a:p>
            <a:pPr marL="285750" indent="-285750">
              <a:buFont typeface="Arial" panose="020B0604020202020204" pitchFamily="34" charset="0"/>
              <a:buChar char="•"/>
            </a:pPr>
            <a:r>
              <a:rPr lang="en-US" sz="2800" dirty="0"/>
              <a:t>Each day during that month, the team member writes one or more ideas in the notebook, </a:t>
            </a:r>
          </a:p>
          <a:p>
            <a:pPr marL="285750" indent="-285750">
              <a:buFont typeface="Arial" panose="020B0604020202020204" pitchFamily="34" charset="0"/>
              <a:buChar char="•"/>
            </a:pPr>
            <a:r>
              <a:rPr lang="en-US" sz="2800" dirty="0"/>
              <a:t>At the end of the month he/she selects the best idea along with suggestions for further exploration. </a:t>
            </a:r>
          </a:p>
          <a:p>
            <a:pPr marL="285750" indent="-285750">
              <a:buFont typeface="Arial" panose="020B0604020202020204" pitchFamily="34" charset="0"/>
              <a:buChar char="•"/>
            </a:pPr>
            <a:r>
              <a:rPr lang="en-US" sz="2800" dirty="0"/>
              <a:t>A problem coordinator collects and studies notebooks and prepares a detailed summary for distribution;</a:t>
            </a:r>
          </a:p>
          <a:p>
            <a:pPr marL="742950" lvl="1" indent="-285750">
              <a:buFont typeface="Arial" panose="020B0604020202020204" pitchFamily="34" charset="0"/>
              <a:buChar char="•"/>
            </a:pPr>
            <a:r>
              <a:rPr lang="en-US" sz="2800" dirty="0"/>
              <a:t> if necessary, all team members then participate in a final meeting.</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86320" y="345989"/>
            <a:ext cx="8621756" cy="5334000"/>
          </a:xfrm>
        </p:spPr>
        <p:txBody>
          <a:bodyPr>
            <a:normAutofit fontScale="92500"/>
          </a:bodyPr>
          <a:lstStyle/>
          <a:p>
            <a:pPr algn="just" eaLnBrk="1" hangingPunct="1">
              <a:buNone/>
            </a:pPr>
            <a:r>
              <a:rPr lang="en-US" sz="3600" dirty="0">
                <a:cs typeface="Times New Roman" pitchFamily="18" charset="0"/>
              </a:rPr>
              <a:t>Attribute listing approach</a:t>
            </a:r>
          </a:p>
          <a:p>
            <a:pPr algn="just">
              <a:buFont typeface="Arial" panose="020B0604020202020204" pitchFamily="34" charset="0"/>
              <a:buChar char="•"/>
            </a:pPr>
            <a:r>
              <a:rPr lang="en-US" sz="3600" dirty="0">
                <a:cs typeface="Times New Roman" pitchFamily="18" charset="0"/>
              </a:rPr>
              <a:t>A person lists attributes of an idea or item</a:t>
            </a:r>
          </a:p>
          <a:p>
            <a:pPr algn="just">
              <a:buFont typeface="Arial" panose="020B0604020202020204" pitchFamily="34" charset="0"/>
              <a:buChar char="•"/>
            </a:pPr>
            <a:r>
              <a:rPr lang="en-US" sz="3600" dirty="0">
                <a:cs typeface="Times New Roman" pitchFamily="18" charset="0"/>
              </a:rPr>
              <a:t>Then concentrates on one attribute at a time to make improvements in the original idea or item. </a:t>
            </a:r>
          </a:p>
          <a:p>
            <a:pPr eaLnBrk="1" hangingPunct="1"/>
            <a:endParaRPr lang="en-US" sz="3600" dirty="0">
              <a:cs typeface="Times New Roman" pitchFamily="18" charset="0"/>
            </a:endParaRPr>
          </a:p>
          <a:p>
            <a:pPr eaLnBrk="1" hangingPunct="1">
              <a:buNone/>
            </a:pPr>
            <a:r>
              <a:rPr lang="en-US" sz="3600" dirty="0">
                <a:cs typeface="Times New Roman" pitchFamily="18" charset="0"/>
              </a:rPr>
              <a:t>Forced relation approach</a:t>
            </a:r>
          </a:p>
          <a:p>
            <a:pPr eaLnBrk="1" hangingPunct="1"/>
            <a:r>
              <a:rPr lang="en-US" sz="3600" dirty="0">
                <a:cs typeface="Times New Roman" pitchFamily="18" charset="0"/>
              </a:rPr>
              <a:t>It tries to generate new ideas by creating a "forced relationship" between two or more usually unrelated ideas or items. </a:t>
            </a:r>
            <a:endParaRPr lang="en-US" sz="2800" dirty="0">
              <a:cs typeface="Times New Roman" pitchFamily="18" charset="0"/>
            </a:endParaRPr>
          </a:p>
          <a:p>
            <a:endParaRPr lang="en-US" sz="28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idx="4294967295"/>
          </p:nvPr>
        </p:nvSpPr>
        <p:spPr>
          <a:xfrm>
            <a:off x="1246188" y="444500"/>
            <a:ext cx="7897812" cy="609600"/>
          </a:xfrm>
          <a:noFill/>
          <a:ln/>
        </p:spPr>
        <p:txBody>
          <a:bodyPr>
            <a:normAutofit fontScale="90000"/>
          </a:bodyPr>
          <a:lstStyle/>
          <a:p>
            <a:r>
              <a:rPr lang="en-US" dirty="0"/>
              <a:t>Mind Mapping</a:t>
            </a:r>
          </a:p>
        </p:txBody>
      </p:sp>
      <p:sp>
        <p:nvSpPr>
          <p:cNvPr id="20483" name="Rectangle 3"/>
          <p:cNvSpPr>
            <a:spLocks noGrp="1" noChangeArrowheads="1"/>
          </p:cNvSpPr>
          <p:nvPr>
            <p:ph type="body" idx="4294967295"/>
          </p:nvPr>
        </p:nvSpPr>
        <p:spPr>
          <a:xfrm>
            <a:off x="298622" y="1054100"/>
            <a:ext cx="8524102" cy="4987925"/>
          </a:xfrm>
          <a:noFill/>
          <a:ln/>
        </p:spPr>
        <p:txBody>
          <a:bodyPr>
            <a:normAutofit fontScale="92500"/>
          </a:bodyPr>
          <a:lstStyle/>
          <a:p>
            <a:r>
              <a:rPr lang="en-US" sz="2800" dirty="0">
                <a:latin typeface="Tahoma" pitchFamily="34" charset="0"/>
                <a:ea typeface="Tahoma" pitchFamily="34" charset="0"/>
                <a:cs typeface="Tahoma" pitchFamily="34" charset="0"/>
              </a:rPr>
              <a:t>Tony </a:t>
            </a:r>
            <a:r>
              <a:rPr lang="en-US" sz="2800" dirty="0" err="1">
                <a:latin typeface="Tahoma" pitchFamily="34" charset="0"/>
                <a:ea typeface="Tahoma" pitchFamily="34" charset="0"/>
                <a:cs typeface="Tahoma" pitchFamily="34" charset="0"/>
              </a:rPr>
              <a:t>Burzan</a:t>
            </a:r>
            <a:r>
              <a:rPr lang="en-US" sz="2800" dirty="0">
                <a:latin typeface="Tahoma" pitchFamily="34" charset="0"/>
                <a:ea typeface="Tahoma" pitchFamily="34" charset="0"/>
                <a:cs typeface="Tahoma" pitchFamily="34" charset="0"/>
              </a:rPr>
              <a:t> invented Mind Maps in 1970</a:t>
            </a:r>
          </a:p>
          <a:p>
            <a:r>
              <a:rPr lang="en-US" sz="2800" dirty="0">
                <a:latin typeface="Tahoma" pitchFamily="34" charset="0"/>
                <a:ea typeface="Tahoma" pitchFamily="34" charset="0"/>
                <a:cs typeface="Tahoma" pitchFamily="34" charset="0"/>
              </a:rPr>
              <a:t>Uses brainstorming, sketching and diagramming</a:t>
            </a:r>
          </a:p>
          <a:p>
            <a:pPr lvl="1"/>
            <a:r>
              <a:rPr lang="en-US" sz="2800" dirty="0">
                <a:latin typeface="Tahoma" pitchFamily="34" charset="0"/>
                <a:ea typeface="Tahoma" pitchFamily="34" charset="0"/>
                <a:cs typeface="Tahoma" pitchFamily="34" charset="0"/>
              </a:rPr>
              <a:t>Start mind-map by writing the main topic in the center </a:t>
            </a:r>
          </a:p>
          <a:p>
            <a:pPr lvl="1"/>
            <a:r>
              <a:rPr lang="en-US" sz="2800" dirty="0">
                <a:latin typeface="Tahoma" pitchFamily="34" charset="0"/>
                <a:ea typeface="Tahoma" pitchFamily="34" charset="0"/>
                <a:cs typeface="Tahoma" pitchFamily="34" charset="0"/>
              </a:rPr>
              <a:t>Think about main factors, ideas, concepts or components directly related</a:t>
            </a:r>
          </a:p>
          <a:p>
            <a:pPr lvl="1"/>
            <a:r>
              <a:rPr lang="en-US" sz="2800" dirty="0">
                <a:latin typeface="Tahoma" pitchFamily="34" charset="0"/>
                <a:ea typeface="Tahoma" pitchFamily="34" charset="0"/>
                <a:cs typeface="Tahoma" pitchFamily="34" charset="0"/>
              </a:rPr>
              <a:t>Concentrate on these headings and main ideas</a:t>
            </a:r>
          </a:p>
          <a:p>
            <a:pPr lvl="1"/>
            <a:r>
              <a:rPr lang="en-US" sz="2800" dirty="0">
                <a:latin typeface="Tahoma" pitchFamily="34" charset="0"/>
                <a:ea typeface="Tahoma" pitchFamily="34" charset="0"/>
                <a:cs typeface="Tahoma" pitchFamily="34" charset="0"/>
              </a:rPr>
              <a:t>Repeat the process for all main ideas</a:t>
            </a:r>
          </a:p>
          <a:p>
            <a:pPr lvl="1"/>
            <a:r>
              <a:rPr lang="en-US" sz="2800" dirty="0">
                <a:latin typeface="Tahoma" pitchFamily="34" charset="0"/>
                <a:ea typeface="Tahoma" pitchFamily="34" charset="0"/>
                <a:cs typeface="Tahoma" pitchFamily="34" charset="0"/>
              </a:rPr>
              <a:t>Organize, analyze – connect the related ideas and concept </a:t>
            </a:r>
          </a:p>
          <a:p>
            <a:pPr lvl="1"/>
            <a:r>
              <a:rPr lang="en-US" sz="2800" dirty="0">
                <a:latin typeface="Tahoma" pitchFamily="34" charset="0"/>
                <a:ea typeface="Tahoma" pitchFamily="34" charset="0"/>
                <a:cs typeface="Tahoma" pitchFamily="34" charset="0"/>
              </a:rPr>
              <a:t>Review, annotate, organize and revise</a:t>
            </a:r>
          </a:p>
          <a:p>
            <a:pPr lvl="1"/>
            <a:r>
              <a:rPr lang="en-US" sz="2800" dirty="0">
                <a:latin typeface="Tahoma" pitchFamily="34" charset="0"/>
                <a:ea typeface="Tahoma" pitchFamily="34" charset="0"/>
                <a:cs typeface="Tahoma" pitchFamily="34" charset="0"/>
              </a:rPr>
              <a:t>Start writing to make it a final product of </a:t>
            </a:r>
            <a:r>
              <a:rPr lang="en-US" sz="2800" dirty="0" err="1">
                <a:latin typeface="Tahoma" pitchFamily="34" charset="0"/>
                <a:ea typeface="Tahoma" pitchFamily="34" charset="0"/>
                <a:cs typeface="Tahoma" pitchFamily="34" charset="0"/>
              </a:rPr>
              <a:t>mindmapping</a:t>
            </a:r>
            <a:endParaRPr lang="en-US" sz="2400" dirty="0">
              <a:latin typeface="Tahoma" pitchFamily="34" charset="0"/>
              <a:ea typeface="Tahoma" pitchFamily="34" charset="0"/>
              <a:cs typeface="Tahoma" pitchFamily="34" charset="0"/>
            </a:endParaRPr>
          </a:p>
          <a:p>
            <a:pPr lvl="1"/>
            <a:endParaRPr lang="en-US" sz="2400" dirty="0">
              <a:latin typeface="Tahoma" pitchFamily="34" charset="0"/>
              <a:ea typeface="Tahoma" pitchFamily="34" charset="0"/>
              <a:cs typeface="Tahoma" pitchFamily="34"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idx="4294967295"/>
          </p:nvPr>
        </p:nvSpPr>
        <p:spPr>
          <a:xfrm>
            <a:off x="1246188" y="522288"/>
            <a:ext cx="7897812" cy="763587"/>
          </a:xfrm>
          <a:noFill/>
          <a:ln/>
        </p:spPr>
        <p:txBody>
          <a:bodyPr>
            <a:noAutofit/>
          </a:bodyPr>
          <a:lstStyle/>
          <a:p>
            <a:r>
              <a:rPr lang="en-US" sz="3200" dirty="0"/>
              <a:t>Mind Mapping: Example</a:t>
            </a:r>
          </a:p>
        </p:txBody>
      </p:sp>
      <p:pic>
        <p:nvPicPr>
          <p:cNvPr id="5" name="Picture 4" descr="http://www.infobarrel.com/media/image/46182_max.png"/>
          <p:cNvPicPr/>
          <p:nvPr/>
        </p:nvPicPr>
        <p:blipFill>
          <a:blip r:embed="rId3" cstate="print"/>
          <a:srcRect/>
          <a:stretch>
            <a:fillRect/>
          </a:stretch>
        </p:blipFill>
        <p:spPr bwMode="auto">
          <a:xfrm>
            <a:off x="976185" y="1705232"/>
            <a:ext cx="6030096" cy="1723767"/>
          </a:xfrm>
          <a:prstGeom prst="rect">
            <a:avLst/>
          </a:prstGeom>
          <a:noFill/>
          <a:ln w="9525">
            <a:noFill/>
            <a:miter lim="800000"/>
            <a:headEnd/>
            <a:tailEnd/>
          </a:ln>
        </p:spPr>
      </p:pic>
      <p:pic>
        <p:nvPicPr>
          <p:cNvPr id="6" name="Picture 5" descr="http://www.infobarrel.com/media/image/46183_max.png"/>
          <p:cNvPicPr/>
          <p:nvPr/>
        </p:nvPicPr>
        <p:blipFill>
          <a:blip r:embed="rId4" cstate="print"/>
          <a:srcRect/>
          <a:stretch>
            <a:fillRect/>
          </a:stretch>
        </p:blipFill>
        <p:spPr bwMode="auto">
          <a:xfrm>
            <a:off x="1359243" y="3534033"/>
            <a:ext cx="6746789" cy="2644346"/>
          </a:xfrm>
          <a:prstGeom prst="rect">
            <a:avLst/>
          </a:prstGeom>
          <a:noFill/>
          <a:ln w="9525">
            <a:noFill/>
            <a:miter lim="800000"/>
            <a:headEnd/>
            <a:tailEnd/>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ttp://www.infobarrel.com/media/image/46184_max.png"/>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www.infobarrel.com/media/image/46185_max.png"/>
          <p:cNvPicPr/>
          <p:nvPr/>
        </p:nvPicPr>
        <p:blipFill>
          <a:blip r:embed="rId3" cstate="print"/>
          <a:srcRect/>
          <a:stretch>
            <a:fillRect/>
          </a:stretch>
        </p:blipFill>
        <p:spPr bwMode="auto">
          <a:xfrm>
            <a:off x="0" y="0"/>
            <a:ext cx="9144000" cy="6722076"/>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xfrm>
            <a:off x="1204913" y="274638"/>
            <a:ext cx="7939087" cy="1143000"/>
          </a:xfrm>
          <a:noFill/>
          <a:ln/>
        </p:spPr>
        <p:txBody>
          <a:bodyPr>
            <a:normAutofit/>
          </a:bodyPr>
          <a:lstStyle/>
          <a:p>
            <a:r>
              <a:rPr lang="en-US" sz="3600" dirty="0">
                <a:latin typeface="Tahoma" pitchFamily="34" charset="0"/>
                <a:ea typeface="Tahoma" pitchFamily="34" charset="0"/>
                <a:cs typeface="Tahoma" pitchFamily="34" charset="0"/>
              </a:rPr>
              <a:t>Nature of Research and Development</a:t>
            </a:r>
          </a:p>
        </p:txBody>
      </p:sp>
      <p:sp>
        <p:nvSpPr>
          <p:cNvPr id="8195" name="Rectangle 3"/>
          <p:cNvSpPr>
            <a:spLocks noGrp="1" noChangeArrowheads="1"/>
          </p:cNvSpPr>
          <p:nvPr>
            <p:ph type="body" idx="4294967295"/>
          </p:nvPr>
        </p:nvSpPr>
        <p:spPr>
          <a:xfrm>
            <a:off x="358990" y="1417637"/>
            <a:ext cx="8624372" cy="4773097"/>
          </a:xfrm>
          <a:noFill/>
          <a:ln/>
        </p:spPr>
        <p:txBody>
          <a:bodyPr>
            <a:noAutofit/>
          </a:bodyPr>
          <a:lstStyle/>
          <a:p>
            <a:r>
              <a:rPr lang="en-US" sz="2800" dirty="0">
                <a:latin typeface="Tahoma" pitchFamily="34" charset="0"/>
                <a:ea typeface="Tahoma" pitchFamily="34" charset="0"/>
                <a:cs typeface="Tahoma" pitchFamily="34" charset="0"/>
              </a:rPr>
              <a:t>Research</a:t>
            </a:r>
          </a:p>
          <a:p>
            <a:pPr lvl="1"/>
            <a:r>
              <a:rPr lang="en-US" sz="2400" dirty="0">
                <a:latin typeface="Tahoma" pitchFamily="34" charset="0"/>
                <a:ea typeface="Tahoma" pitchFamily="34" charset="0"/>
                <a:cs typeface="Tahoma" pitchFamily="34" charset="0"/>
              </a:rPr>
              <a:t>Systematic, intensive study directed towards scientific knowledge of the subject studied.</a:t>
            </a:r>
          </a:p>
          <a:p>
            <a:pPr lvl="1"/>
            <a:r>
              <a:rPr lang="en-US" sz="2400" dirty="0">
                <a:latin typeface="Tahoma" pitchFamily="34" charset="0"/>
                <a:ea typeface="Tahoma" pitchFamily="34" charset="0"/>
                <a:cs typeface="Tahoma" pitchFamily="34" charset="0"/>
              </a:rPr>
              <a:t>Basic Research</a:t>
            </a:r>
          </a:p>
          <a:p>
            <a:pPr lvl="2"/>
            <a:r>
              <a:rPr lang="en-US" sz="2000" dirty="0">
                <a:latin typeface="Tahoma" pitchFamily="34" charset="0"/>
                <a:ea typeface="Tahoma" pitchFamily="34" charset="0"/>
                <a:cs typeface="Tahoma" pitchFamily="34" charset="0"/>
              </a:rPr>
              <a:t>Devoted to achieving a fuller knowledge or understanding rather than practical application of it.</a:t>
            </a:r>
          </a:p>
          <a:p>
            <a:pPr lvl="1"/>
            <a:r>
              <a:rPr lang="en-US" sz="2400" dirty="0">
                <a:latin typeface="Tahoma" pitchFamily="34" charset="0"/>
                <a:ea typeface="Tahoma" pitchFamily="34" charset="0"/>
                <a:cs typeface="Tahoma" pitchFamily="34" charset="0"/>
              </a:rPr>
              <a:t>Applied Research</a:t>
            </a:r>
          </a:p>
          <a:p>
            <a:pPr lvl="2"/>
            <a:r>
              <a:rPr lang="en-US" sz="2000" dirty="0">
                <a:latin typeface="Tahoma" pitchFamily="34" charset="0"/>
                <a:ea typeface="Tahoma" pitchFamily="34" charset="0"/>
                <a:cs typeface="Tahoma" pitchFamily="34" charset="0"/>
              </a:rPr>
              <a:t>Directed towards </a:t>
            </a:r>
            <a:r>
              <a:rPr lang="en-US" sz="2000" i="1" dirty="0">
                <a:latin typeface="Tahoma" pitchFamily="34" charset="0"/>
                <a:ea typeface="Tahoma" pitchFamily="34" charset="0"/>
                <a:cs typeface="Tahoma" pitchFamily="34" charset="0"/>
              </a:rPr>
              <a:t>practical application</a:t>
            </a:r>
            <a:r>
              <a:rPr lang="en-US" sz="2000" dirty="0">
                <a:latin typeface="Tahoma" pitchFamily="34" charset="0"/>
                <a:ea typeface="Tahoma" pitchFamily="34" charset="0"/>
                <a:cs typeface="Tahoma" pitchFamily="34" charset="0"/>
              </a:rPr>
              <a:t> of knowledge – especially for industry culminating into products</a:t>
            </a:r>
            <a:endParaRPr lang="en-US" sz="1800" dirty="0">
              <a:latin typeface="Tahoma" pitchFamily="34" charset="0"/>
              <a:ea typeface="Tahoma" pitchFamily="34" charset="0"/>
              <a:cs typeface="Tahoma" pitchFamily="34" charset="0"/>
            </a:endParaRPr>
          </a:p>
          <a:p>
            <a:r>
              <a:rPr lang="en-US" sz="2800" dirty="0">
                <a:latin typeface="Tahoma" pitchFamily="34" charset="0"/>
                <a:ea typeface="Tahoma" pitchFamily="34" charset="0"/>
                <a:cs typeface="Tahoma" pitchFamily="34" charset="0"/>
              </a:rPr>
              <a:t>Development</a:t>
            </a:r>
          </a:p>
          <a:p>
            <a:pPr lvl="1"/>
            <a:r>
              <a:rPr lang="en-US" sz="2400" dirty="0">
                <a:latin typeface="Tahoma" pitchFamily="34" charset="0"/>
                <a:ea typeface="Tahoma" pitchFamily="34" charset="0"/>
                <a:cs typeface="Tahoma" pitchFamily="34" charset="0"/>
              </a:rPr>
              <a:t>Systematic use of scientific knowledge directed towards the production of useful materials, devices, methods, products etc.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box(in)">
                                      <p:cBhvr>
                                        <p:cTn id="7" dur="500"/>
                                        <p:tgtEl>
                                          <p:spTgt spid="8195">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8195">
                                            <p:txEl>
                                              <p:pRg st="1" end="1"/>
                                            </p:txEl>
                                          </p:spTgt>
                                        </p:tgtEl>
                                        <p:attrNameLst>
                                          <p:attrName>style.visibility</p:attrName>
                                        </p:attrNameLst>
                                      </p:cBhvr>
                                      <p:to>
                                        <p:strVal val="visible"/>
                                      </p:to>
                                    </p:set>
                                    <p:animEffect transition="in" filter="box(in)">
                                      <p:cBhvr>
                                        <p:cTn id="10" dur="500"/>
                                        <p:tgtEl>
                                          <p:spTgt spid="819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8195">
                                            <p:txEl>
                                              <p:pRg st="2" end="2"/>
                                            </p:txEl>
                                          </p:spTgt>
                                        </p:tgtEl>
                                        <p:attrNameLst>
                                          <p:attrName>style.visibility</p:attrName>
                                        </p:attrNameLst>
                                      </p:cBhvr>
                                      <p:to>
                                        <p:strVal val="visible"/>
                                      </p:to>
                                    </p:set>
                                    <p:animEffect transition="in" filter="box(in)">
                                      <p:cBhvr>
                                        <p:cTn id="15" dur="500"/>
                                        <p:tgtEl>
                                          <p:spTgt spid="8195">
                                            <p:txEl>
                                              <p:pRg st="2" end="2"/>
                                            </p:txEl>
                                          </p:spTgt>
                                        </p:tgtEl>
                                      </p:cBhvr>
                                    </p:animEffect>
                                  </p:childTnLst>
                                </p:cTn>
                              </p:par>
                              <p:par>
                                <p:cTn id="16" presetID="4" presetClass="entr" presetSubtype="16" fill="hold" nodeType="withEffect">
                                  <p:stCondLst>
                                    <p:cond delay="0"/>
                                  </p:stCondLst>
                                  <p:childTnLst>
                                    <p:set>
                                      <p:cBhvr>
                                        <p:cTn id="17" dur="1" fill="hold">
                                          <p:stCondLst>
                                            <p:cond delay="0"/>
                                          </p:stCondLst>
                                        </p:cTn>
                                        <p:tgtEl>
                                          <p:spTgt spid="8195">
                                            <p:txEl>
                                              <p:pRg st="3" end="3"/>
                                            </p:txEl>
                                          </p:spTgt>
                                        </p:tgtEl>
                                        <p:attrNameLst>
                                          <p:attrName>style.visibility</p:attrName>
                                        </p:attrNameLst>
                                      </p:cBhvr>
                                      <p:to>
                                        <p:strVal val="visible"/>
                                      </p:to>
                                    </p:set>
                                    <p:animEffect transition="in" filter="box(in)">
                                      <p:cBhvr>
                                        <p:cTn id="18" dur="500"/>
                                        <p:tgtEl>
                                          <p:spTgt spid="819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8195">
                                            <p:txEl>
                                              <p:pRg st="4" end="4"/>
                                            </p:txEl>
                                          </p:spTgt>
                                        </p:tgtEl>
                                        <p:attrNameLst>
                                          <p:attrName>style.visibility</p:attrName>
                                        </p:attrNameLst>
                                      </p:cBhvr>
                                      <p:to>
                                        <p:strVal val="visible"/>
                                      </p:to>
                                    </p:set>
                                    <p:animEffect transition="in" filter="box(in)">
                                      <p:cBhvr>
                                        <p:cTn id="23" dur="500"/>
                                        <p:tgtEl>
                                          <p:spTgt spid="8195">
                                            <p:txEl>
                                              <p:pRg st="4" end="4"/>
                                            </p:txEl>
                                          </p:spTgt>
                                        </p:tgtEl>
                                      </p:cBhvr>
                                    </p:animEffect>
                                  </p:childTnLst>
                                </p:cTn>
                              </p:par>
                              <p:par>
                                <p:cTn id="24" presetID="4" presetClass="entr" presetSubtype="16" fill="hold" nodeType="withEffect">
                                  <p:stCondLst>
                                    <p:cond delay="0"/>
                                  </p:stCondLst>
                                  <p:childTnLst>
                                    <p:set>
                                      <p:cBhvr>
                                        <p:cTn id="25" dur="1" fill="hold">
                                          <p:stCondLst>
                                            <p:cond delay="0"/>
                                          </p:stCondLst>
                                        </p:cTn>
                                        <p:tgtEl>
                                          <p:spTgt spid="8195">
                                            <p:txEl>
                                              <p:pRg st="5" end="5"/>
                                            </p:txEl>
                                          </p:spTgt>
                                        </p:tgtEl>
                                        <p:attrNameLst>
                                          <p:attrName>style.visibility</p:attrName>
                                        </p:attrNameLst>
                                      </p:cBhvr>
                                      <p:to>
                                        <p:strVal val="visible"/>
                                      </p:to>
                                    </p:set>
                                    <p:animEffect transition="in" filter="box(in)">
                                      <p:cBhvr>
                                        <p:cTn id="26" dur="500"/>
                                        <p:tgtEl>
                                          <p:spTgt spid="8195">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nodeType="clickEffect">
                                  <p:stCondLst>
                                    <p:cond delay="0"/>
                                  </p:stCondLst>
                                  <p:childTnLst>
                                    <p:set>
                                      <p:cBhvr>
                                        <p:cTn id="30" dur="1" fill="hold">
                                          <p:stCondLst>
                                            <p:cond delay="0"/>
                                          </p:stCondLst>
                                        </p:cTn>
                                        <p:tgtEl>
                                          <p:spTgt spid="8195">
                                            <p:txEl>
                                              <p:pRg st="6" end="6"/>
                                            </p:txEl>
                                          </p:spTgt>
                                        </p:tgtEl>
                                        <p:attrNameLst>
                                          <p:attrName>style.visibility</p:attrName>
                                        </p:attrNameLst>
                                      </p:cBhvr>
                                      <p:to>
                                        <p:strVal val="visible"/>
                                      </p:to>
                                    </p:set>
                                    <p:animEffect transition="in" filter="box(in)">
                                      <p:cBhvr>
                                        <p:cTn id="31" dur="500"/>
                                        <p:tgtEl>
                                          <p:spTgt spid="8195">
                                            <p:txEl>
                                              <p:pRg st="6" end="6"/>
                                            </p:txEl>
                                          </p:spTgt>
                                        </p:tgtEl>
                                      </p:cBhvr>
                                    </p:animEffect>
                                  </p:childTnLst>
                                </p:cTn>
                              </p:par>
                              <p:par>
                                <p:cTn id="32" presetID="4" presetClass="entr" presetSubtype="16" fill="hold" nodeType="withEffect">
                                  <p:stCondLst>
                                    <p:cond delay="0"/>
                                  </p:stCondLst>
                                  <p:childTnLst>
                                    <p:set>
                                      <p:cBhvr>
                                        <p:cTn id="33" dur="1" fill="hold">
                                          <p:stCondLst>
                                            <p:cond delay="0"/>
                                          </p:stCondLst>
                                        </p:cTn>
                                        <p:tgtEl>
                                          <p:spTgt spid="8195">
                                            <p:txEl>
                                              <p:pRg st="7" end="7"/>
                                            </p:txEl>
                                          </p:spTgt>
                                        </p:tgtEl>
                                        <p:attrNameLst>
                                          <p:attrName>style.visibility</p:attrName>
                                        </p:attrNameLst>
                                      </p:cBhvr>
                                      <p:to>
                                        <p:strVal val="visible"/>
                                      </p:to>
                                    </p:set>
                                    <p:animEffect transition="in" filter="box(in)">
                                      <p:cBhvr>
                                        <p:cTn id="34" dur="500"/>
                                        <p:tgtEl>
                                          <p:spTgt spid="819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457033-9533-465B-B2E8-D93EE52E4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4817378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idx="4294967295"/>
          </p:nvPr>
        </p:nvSpPr>
        <p:spPr>
          <a:xfrm>
            <a:off x="1246188" y="460375"/>
            <a:ext cx="7897812" cy="609600"/>
          </a:xfrm>
          <a:noFill/>
          <a:ln/>
        </p:spPr>
        <p:txBody>
          <a:bodyPr>
            <a:noAutofit/>
          </a:bodyPr>
          <a:lstStyle/>
          <a:p>
            <a:r>
              <a:rPr lang="en-US" sz="3200" dirty="0"/>
              <a:t>Characteristics of Creative People</a:t>
            </a:r>
          </a:p>
        </p:txBody>
      </p:sp>
      <p:sp>
        <p:nvSpPr>
          <p:cNvPr id="20483" name="Rectangle 3"/>
          <p:cNvSpPr>
            <a:spLocks noGrp="1" noChangeArrowheads="1"/>
          </p:cNvSpPr>
          <p:nvPr>
            <p:ph type="body" idx="4294967295"/>
          </p:nvPr>
        </p:nvSpPr>
        <p:spPr>
          <a:xfrm>
            <a:off x="308190" y="1069975"/>
            <a:ext cx="8687529" cy="5327650"/>
          </a:xfrm>
          <a:noFill/>
          <a:ln/>
        </p:spPr>
        <p:txBody>
          <a:bodyPr/>
          <a:lstStyle/>
          <a:p>
            <a:r>
              <a:rPr lang="en-US" sz="2400" dirty="0">
                <a:latin typeface="Tahoma" pitchFamily="34" charset="0"/>
                <a:ea typeface="Tahoma" pitchFamily="34" charset="0"/>
                <a:cs typeface="Tahoma" pitchFamily="34" charset="0"/>
              </a:rPr>
              <a:t>Self confidence and independence – emotionally stable</a:t>
            </a:r>
          </a:p>
          <a:p>
            <a:r>
              <a:rPr lang="en-US" sz="2400" dirty="0">
                <a:latin typeface="Tahoma" pitchFamily="34" charset="0"/>
                <a:ea typeface="Tahoma" pitchFamily="34" charset="0"/>
                <a:cs typeface="Tahoma" pitchFamily="34" charset="0"/>
              </a:rPr>
              <a:t>Tend to reduce group pressure and conformity on rules</a:t>
            </a:r>
          </a:p>
          <a:p>
            <a:r>
              <a:rPr lang="en-US" sz="2400" dirty="0">
                <a:latin typeface="Tahoma" pitchFamily="34" charset="0"/>
                <a:ea typeface="Tahoma" pitchFamily="34" charset="0"/>
                <a:cs typeface="Tahoma" pitchFamily="34" charset="0"/>
              </a:rPr>
              <a:t>Curiosity – drive for knowledge on wide range of subjects</a:t>
            </a:r>
          </a:p>
          <a:p>
            <a:r>
              <a:rPr lang="en-US" sz="2400" dirty="0">
                <a:latin typeface="Tahoma" pitchFamily="34" charset="0"/>
                <a:ea typeface="Tahoma" pitchFamily="34" charset="0"/>
                <a:cs typeface="Tahoma" pitchFamily="34" charset="0"/>
              </a:rPr>
              <a:t>Approach to problems – open-minded, uncritical in the early stage</a:t>
            </a:r>
          </a:p>
          <a:p>
            <a:r>
              <a:rPr lang="en-US" sz="2400" dirty="0">
                <a:latin typeface="Tahoma" pitchFamily="34" charset="0"/>
                <a:ea typeface="Tahoma" pitchFamily="34" charset="0"/>
                <a:cs typeface="Tahoma" pitchFamily="34" charset="0"/>
              </a:rPr>
              <a:t>Personal attributes – </a:t>
            </a:r>
          </a:p>
          <a:p>
            <a:pPr lvl="1"/>
            <a:r>
              <a:rPr lang="en-US" sz="2400" dirty="0">
                <a:latin typeface="Tahoma" pitchFamily="34" charset="0"/>
                <a:ea typeface="Tahoma" pitchFamily="34" charset="0"/>
                <a:cs typeface="Tahoma" pitchFamily="34" charset="0"/>
              </a:rPr>
              <a:t>more comfortable with “things” than “people”</a:t>
            </a:r>
          </a:p>
          <a:p>
            <a:pPr lvl="1"/>
            <a:r>
              <a:rPr lang="en-US" sz="2400" dirty="0">
                <a:latin typeface="Tahoma" pitchFamily="34" charset="0"/>
                <a:ea typeface="Tahoma" pitchFamily="34" charset="0"/>
                <a:cs typeface="Tahoma" pitchFamily="34" charset="0"/>
              </a:rPr>
              <a:t>Not “joiners”</a:t>
            </a:r>
          </a:p>
          <a:p>
            <a:pPr lvl="1"/>
            <a:r>
              <a:rPr lang="en-US" sz="2400" dirty="0">
                <a:latin typeface="Tahoma" pitchFamily="34" charset="0"/>
                <a:ea typeface="Tahoma" pitchFamily="34" charset="0"/>
                <a:cs typeface="Tahoma" pitchFamily="34" charset="0"/>
              </a:rPr>
              <a:t>Broad intellectual interest</a:t>
            </a:r>
          </a:p>
          <a:p>
            <a:pPr lvl="1"/>
            <a:r>
              <a:rPr lang="en-US" sz="2400" dirty="0">
                <a:latin typeface="Tahoma" pitchFamily="34" charset="0"/>
                <a:ea typeface="Tahoma" pitchFamily="34" charset="0"/>
                <a:cs typeface="Tahoma" pitchFamily="34" charset="0"/>
              </a:rPr>
              <a:t>Enjoy intellectual games, practical jokes</a:t>
            </a:r>
          </a:p>
          <a:p>
            <a:pPr lvl="1"/>
            <a:r>
              <a:rPr lang="en-US" sz="2400" dirty="0">
                <a:latin typeface="Tahoma" pitchFamily="34" charset="0"/>
                <a:ea typeface="Tahoma" pitchFamily="34" charset="0"/>
                <a:cs typeface="Tahoma" pitchFamily="34" charset="0"/>
              </a:rPr>
              <a:t>More attracted by complexity</a:t>
            </a:r>
            <a:endParaRPr lang="en-US" dirty="0">
              <a:latin typeface="Tahoma" pitchFamily="34" charset="0"/>
              <a:ea typeface="Tahoma" pitchFamily="34" charset="0"/>
              <a:cs typeface="Tahoma"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31900" y="274638"/>
            <a:ext cx="7912100" cy="1143000"/>
          </a:xfrm>
        </p:spPr>
        <p:txBody>
          <a:bodyPr>
            <a:normAutofit/>
          </a:bodyPr>
          <a:lstStyle/>
          <a:p>
            <a:r>
              <a:rPr lang="en-US" sz="3200" dirty="0"/>
              <a:t>Providing a Creative Environment</a:t>
            </a:r>
          </a:p>
        </p:txBody>
      </p:sp>
      <p:sp>
        <p:nvSpPr>
          <p:cNvPr id="3" name="Content Placeholder 2"/>
          <p:cNvSpPr>
            <a:spLocks noGrp="1"/>
          </p:cNvSpPr>
          <p:nvPr>
            <p:ph idx="4294967295"/>
          </p:nvPr>
        </p:nvSpPr>
        <p:spPr>
          <a:xfrm>
            <a:off x="580768" y="3189288"/>
            <a:ext cx="8393099" cy="3133725"/>
          </a:xfrm>
        </p:spPr>
        <p:txBody>
          <a:bodyPr>
            <a:normAutofit fontScale="92500"/>
          </a:bodyPr>
          <a:lstStyle/>
          <a:p>
            <a:pPr eaLnBrk="1" hangingPunct="1">
              <a:lnSpc>
                <a:spcPct val="90000"/>
              </a:lnSpc>
              <a:spcBef>
                <a:spcPct val="15000"/>
              </a:spcBef>
              <a:buFontTx/>
              <a:buNone/>
            </a:pPr>
            <a:r>
              <a:rPr lang="en-US" sz="2400" dirty="0">
                <a:cs typeface="Times New Roman" pitchFamily="18" charset="0"/>
              </a:rPr>
              <a:t>	</a:t>
            </a:r>
            <a:r>
              <a:rPr lang="en-US" sz="2800" dirty="0">
                <a:cs typeface="Times New Roman" pitchFamily="18" charset="0"/>
              </a:rPr>
              <a:t>Creative people are most effective in an organization that will </a:t>
            </a:r>
            <a:endParaRPr lang="en-US" sz="3200" dirty="0">
              <a:cs typeface="Times New Roman" pitchFamily="18" charset="0"/>
            </a:endParaRPr>
          </a:p>
          <a:p>
            <a:pPr lvl="1" eaLnBrk="1" hangingPunct="1">
              <a:lnSpc>
                <a:spcPct val="90000"/>
              </a:lnSpc>
              <a:spcBef>
                <a:spcPct val="15000"/>
              </a:spcBef>
            </a:pPr>
            <a:r>
              <a:rPr lang="en-US" sz="2800" dirty="0">
                <a:cs typeface="Times New Roman" pitchFamily="18" charset="0"/>
              </a:rPr>
              <a:t>tolerate idiosyncrasies, </a:t>
            </a:r>
          </a:p>
          <a:p>
            <a:pPr lvl="1" eaLnBrk="1" hangingPunct="1">
              <a:lnSpc>
                <a:spcPct val="90000"/>
              </a:lnSpc>
              <a:spcBef>
                <a:spcPct val="15000"/>
              </a:spcBef>
            </a:pPr>
            <a:r>
              <a:rPr lang="en-US" sz="2800" dirty="0">
                <a:cs typeface="Times New Roman" pitchFamily="18" charset="0"/>
              </a:rPr>
              <a:t>remove as much routine regulation and reporting as feasible, </a:t>
            </a:r>
          </a:p>
          <a:p>
            <a:pPr lvl="1" eaLnBrk="1" hangingPunct="1">
              <a:lnSpc>
                <a:spcPct val="90000"/>
              </a:lnSpc>
              <a:spcBef>
                <a:spcPct val="15000"/>
              </a:spcBef>
            </a:pPr>
            <a:r>
              <a:rPr lang="en-US" sz="2800" dirty="0">
                <a:cs typeface="Times New Roman" pitchFamily="18" charset="0"/>
              </a:rPr>
              <a:t>provide support personnel and equipment as required, and</a:t>
            </a:r>
          </a:p>
          <a:p>
            <a:pPr lvl="1" eaLnBrk="1" hangingPunct="1">
              <a:lnSpc>
                <a:spcPct val="90000"/>
              </a:lnSpc>
              <a:spcBef>
                <a:spcPct val="15000"/>
              </a:spcBef>
            </a:pPr>
            <a:r>
              <a:rPr lang="en-US" sz="2800" dirty="0">
                <a:cs typeface="Times New Roman" pitchFamily="18" charset="0"/>
              </a:rPr>
              <a:t>recognize and reward successes. </a:t>
            </a:r>
            <a:endParaRPr lang="en-US" sz="2800" dirty="0"/>
          </a:p>
        </p:txBody>
      </p:sp>
      <p:pic>
        <p:nvPicPr>
          <p:cNvPr id="171010" name="Picture 2"/>
          <p:cNvPicPr>
            <a:picLocks noChangeAspect="1" noChangeArrowheads="1"/>
          </p:cNvPicPr>
          <p:nvPr/>
        </p:nvPicPr>
        <p:blipFill>
          <a:blip r:embed="rId2" cstate="print"/>
          <a:srcRect l="22513" t="43220" r="37107" b="41949"/>
          <a:stretch>
            <a:fillRect/>
          </a:stretch>
        </p:blipFill>
        <p:spPr bwMode="auto">
          <a:xfrm>
            <a:off x="420130" y="1425842"/>
            <a:ext cx="8393099" cy="1611826"/>
          </a:xfrm>
          <a:prstGeom prst="rect">
            <a:avLst/>
          </a:prstGeom>
          <a:noFill/>
          <a:ln w="9525">
            <a:noFill/>
            <a:miter lim="800000"/>
            <a:headEnd/>
            <a:tailEnd/>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026"/>
          <p:cNvSpPr>
            <a:spLocks noGrp="1" noChangeArrowheads="1"/>
          </p:cNvSpPr>
          <p:nvPr>
            <p:ph type="title" idx="4294967295"/>
          </p:nvPr>
        </p:nvSpPr>
        <p:spPr>
          <a:xfrm>
            <a:off x="1235075" y="538163"/>
            <a:ext cx="7908925" cy="609600"/>
          </a:xfrm>
          <a:noFill/>
          <a:ln/>
        </p:spPr>
        <p:txBody>
          <a:bodyPr>
            <a:noAutofit/>
          </a:bodyPr>
          <a:lstStyle/>
          <a:p>
            <a:r>
              <a:rPr lang="en-US" sz="2800" dirty="0">
                <a:latin typeface="Tahoma" pitchFamily="34" charset="0"/>
                <a:ea typeface="Tahoma" pitchFamily="34" charset="0"/>
                <a:cs typeface="Tahoma" pitchFamily="34" charset="0"/>
              </a:rPr>
              <a:t>Creativity and Innovation</a:t>
            </a:r>
          </a:p>
        </p:txBody>
      </p:sp>
      <p:sp>
        <p:nvSpPr>
          <p:cNvPr id="21507" name="Rectangle 1027"/>
          <p:cNvSpPr>
            <a:spLocks noGrp="1" noChangeArrowheads="1"/>
          </p:cNvSpPr>
          <p:nvPr>
            <p:ph type="body" idx="4294967295"/>
          </p:nvPr>
        </p:nvSpPr>
        <p:spPr>
          <a:xfrm>
            <a:off x="326338" y="1147763"/>
            <a:ext cx="8607597" cy="5172074"/>
          </a:xfrm>
          <a:noFill/>
          <a:ln/>
        </p:spPr>
        <p:txBody>
          <a:bodyPr>
            <a:normAutofit/>
          </a:bodyPr>
          <a:lstStyle/>
          <a:p>
            <a:pPr>
              <a:lnSpc>
                <a:spcPct val="90000"/>
              </a:lnSpc>
            </a:pPr>
            <a:r>
              <a:rPr lang="en-US" sz="2800" dirty="0">
                <a:latin typeface="Tahoma" pitchFamily="34" charset="0"/>
                <a:ea typeface="Tahoma" pitchFamily="34" charset="0"/>
                <a:cs typeface="Tahoma" pitchFamily="34" charset="0"/>
              </a:rPr>
              <a:t>Invention (the creative process) only produces ideas.</a:t>
            </a:r>
          </a:p>
          <a:p>
            <a:pPr>
              <a:lnSpc>
                <a:spcPct val="90000"/>
              </a:lnSpc>
            </a:pPr>
            <a:r>
              <a:rPr lang="en-US" sz="2800" dirty="0">
                <a:latin typeface="Tahoma" pitchFamily="34" charset="0"/>
                <a:ea typeface="Tahoma" pitchFamily="34" charset="0"/>
                <a:cs typeface="Tahoma" pitchFamily="34" charset="0"/>
              </a:rPr>
              <a:t>Ideas are not useful until they are reduced to practice and use, which is the process of innovation</a:t>
            </a:r>
            <a:r>
              <a:rPr lang="en-US" sz="2800" b="0" dirty="0">
                <a:latin typeface="Tahoma" pitchFamily="34" charset="0"/>
                <a:ea typeface="Tahoma" pitchFamily="34" charset="0"/>
                <a:cs typeface="Tahoma" pitchFamily="34" charset="0"/>
              </a:rPr>
              <a:t>.</a:t>
            </a:r>
          </a:p>
          <a:p>
            <a:pPr>
              <a:lnSpc>
                <a:spcPct val="90000"/>
              </a:lnSpc>
            </a:pPr>
            <a:r>
              <a:rPr lang="en-US" sz="2800" dirty="0">
                <a:latin typeface="Tahoma" pitchFamily="34" charset="0"/>
                <a:ea typeface="Tahoma" pitchFamily="34" charset="0"/>
                <a:cs typeface="Tahoma" pitchFamily="34" charset="0"/>
              </a:rPr>
              <a:t>Kind of people needed for technological innovation</a:t>
            </a:r>
          </a:p>
          <a:p>
            <a:pPr>
              <a:lnSpc>
                <a:spcPct val="90000"/>
              </a:lnSpc>
            </a:pPr>
            <a:endParaRPr lang="en-US" sz="2800" dirty="0">
              <a:latin typeface="Tahoma" pitchFamily="34" charset="0"/>
              <a:ea typeface="Tahoma" pitchFamily="34" charset="0"/>
              <a:cs typeface="Tahoma" pitchFamily="34" charset="0"/>
            </a:endParaRPr>
          </a:p>
          <a:p>
            <a:pPr lvl="1">
              <a:lnSpc>
                <a:spcPct val="90000"/>
              </a:lnSpc>
            </a:pPr>
            <a:r>
              <a:rPr lang="en-US" sz="2400" b="1" dirty="0">
                <a:latin typeface="Tahoma" pitchFamily="34" charset="0"/>
                <a:ea typeface="Tahoma" pitchFamily="34" charset="0"/>
                <a:cs typeface="Tahoma" pitchFamily="34" charset="0"/>
              </a:rPr>
              <a:t>Idea Generator </a:t>
            </a:r>
            <a:r>
              <a:rPr lang="en-US" sz="2400" dirty="0">
                <a:latin typeface="Tahoma" pitchFamily="34" charset="0"/>
                <a:ea typeface="Tahoma" pitchFamily="34" charset="0"/>
                <a:cs typeface="Tahoma" pitchFamily="34" charset="0"/>
              </a:rPr>
              <a:t>– the creative individual</a:t>
            </a:r>
          </a:p>
          <a:p>
            <a:pPr lvl="1">
              <a:lnSpc>
                <a:spcPct val="90000"/>
              </a:lnSpc>
            </a:pPr>
            <a:r>
              <a:rPr lang="en-US" sz="2400" b="1" dirty="0">
                <a:latin typeface="Tahoma" pitchFamily="34" charset="0"/>
                <a:ea typeface="Tahoma" pitchFamily="34" charset="0"/>
                <a:cs typeface="Tahoma" pitchFamily="34" charset="0"/>
              </a:rPr>
              <a:t>Entrepreneur</a:t>
            </a:r>
            <a:r>
              <a:rPr lang="en-US" sz="2400" dirty="0">
                <a:latin typeface="Tahoma" pitchFamily="34" charset="0"/>
                <a:ea typeface="Tahoma" pitchFamily="34" charset="0"/>
                <a:cs typeface="Tahoma" pitchFamily="34" charset="0"/>
              </a:rPr>
              <a:t> – the person who “carries the ball”</a:t>
            </a:r>
          </a:p>
          <a:p>
            <a:pPr lvl="1">
              <a:lnSpc>
                <a:spcPct val="90000"/>
              </a:lnSpc>
            </a:pPr>
            <a:r>
              <a:rPr lang="en-US" sz="2400" b="1" dirty="0">
                <a:latin typeface="Tahoma" pitchFamily="34" charset="0"/>
                <a:ea typeface="Tahoma" pitchFamily="34" charset="0"/>
                <a:cs typeface="Tahoma" pitchFamily="34" charset="0"/>
              </a:rPr>
              <a:t>Gatekeepers</a:t>
            </a:r>
            <a:r>
              <a:rPr lang="en-US" sz="2400" dirty="0">
                <a:latin typeface="Tahoma" pitchFamily="34" charset="0"/>
                <a:ea typeface="Tahoma" pitchFamily="34" charset="0"/>
                <a:cs typeface="Tahoma" pitchFamily="34" charset="0"/>
              </a:rPr>
              <a:t> – </a:t>
            </a:r>
            <a:r>
              <a:rPr lang="en-US" sz="2000" dirty="0">
                <a:latin typeface="Tahoma" pitchFamily="34" charset="0"/>
                <a:ea typeface="Tahoma" pitchFamily="34" charset="0"/>
                <a:cs typeface="Tahoma" pitchFamily="34" charset="0"/>
              </a:rPr>
              <a:t>research staff members who bring information to table </a:t>
            </a:r>
          </a:p>
          <a:p>
            <a:pPr lvl="1">
              <a:lnSpc>
                <a:spcPct val="90000"/>
              </a:lnSpc>
            </a:pPr>
            <a:r>
              <a:rPr lang="en-US" sz="2400" b="1" dirty="0">
                <a:latin typeface="Tahoma" pitchFamily="34" charset="0"/>
                <a:ea typeface="Tahoma" pitchFamily="34" charset="0"/>
                <a:cs typeface="Tahoma" pitchFamily="34" charset="0"/>
              </a:rPr>
              <a:t>Program Managers </a:t>
            </a:r>
            <a:r>
              <a:rPr lang="en-US" sz="2400" dirty="0">
                <a:latin typeface="Tahoma" pitchFamily="34" charset="0"/>
                <a:ea typeface="Tahoma" pitchFamily="34" charset="0"/>
                <a:cs typeface="Tahoma" pitchFamily="34" charset="0"/>
              </a:rPr>
              <a:t>– who manages without obstruction</a:t>
            </a:r>
          </a:p>
          <a:p>
            <a:pPr lvl="1">
              <a:lnSpc>
                <a:spcPct val="90000"/>
              </a:lnSpc>
            </a:pPr>
            <a:r>
              <a:rPr lang="en-US" sz="2400" b="1" dirty="0">
                <a:latin typeface="Tahoma" pitchFamily="34" charset="0"/>
                <a:ea typeface="Tahoma" pitchFamily="34" charset="0"/>
                <a:cs typeface="Tahoma" pitchFamily="34" charset="0"/>
              </a:rPr>
              <a:t>Sponsors or champions </a:t>
            </a:r>
            <a:r>
              <a:rPr lang="en-US" sz="2400" dirty="0">
                <a:latin typeface="Tahoma" pitchFamily="34" charset="0"/>
                <a:ea typeface="Tahoma" pitchFamily="34" charset="0"/>
                <a:cs typeface="Tahoma" pitchFamily="34" charset="0"/>
              </a:rPr>
              <a:t>– who provides financial and moral support usually in senior management</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2" descr="idea generator innovator gatekeeperको लागि तस्बिर परिणाम"/>
          <p:cNvPicPr>
            <a:picLocks noChangeAspect="1" noChangeArrowheads="1"/>
          </p:cNvPicPr>
          <p:nvPr/>
        </p:nvPicPr>
        <p:blipFill rotWithShape="1">
          <a:blip r:embed="rId2"/>
          <a:srcRect l="9183" t="27541" r="7421" b="13281"/>
          <a:stretch/>
        </p:blipFill>
        <p:spPr bwMode="auto">
          <a:xfrm>
            <a:off x="330200" y="279262"/>
            <a:ext cx="8521699" cy="5810560"/>
          </a:xfrm>
          <a:prstGeom prst="rect">
            <a:avLst/>
          </a:prstGeom>
          <a:noFill/>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16244" y="239885"/>
            <a:ext cx="8631194" cy="5950850"/>
          </a:xfrm>
        </p:spPr>
        <p:txBody>
          <a:bodyPr>
            <a:normAutofit lnSpcReduction="10000"/>
          </a:bodyPr>
          <a:lstStyle/>
          <a:p>
            <a:r>
              <a:rPr lang="en-US" sz="2800" dirty="0"/>
              <a:t>Technological Gatekeeper may be defined as expert both internal and external communication star having much higher incidence of exposure to the professional literatures, attend more conferences and has more professional affiliation.</a:t>
            </a:r>
          </a:p>
          <a:p>
            <a:pPr>
              <a:buNone/>
            </a:pPr>
            <a:r>
              <a:rPr lang="en-US" sz="3200" dirty="0"/>
              <a:t>	Gatekeepers </a:t>
            </a:r>
          </a:p>
          <a:p>
            <a:pPr>
              <a:buNone/>
            </a:pPr>
            <a:r>
              <a:rPr lang="en-US" sz="2800" dirty="0"/>
              <a:t>	(1) are more likely to read the more sophisticated (refereed) journals, </a:t>
            </a:r>
          </a:p>
          <a:p>
            <a:pPr>
              <a:buNone/>
            </a:pPr>
            <a:r>
              <a:rPr lang="en-US" sz="2800" dirty="0"/>
              <a:t>	(2) are in contact with outside specialists, and </a:t>
            </a:r>
          </a:p>
          <a:p>
            <a:pPr>
              <a:buNone/>
            </a:pPr>
            <a:r>
              <a:rPr lang="en-US" sz="2800" dirty="0"/>
              <a:t>	(3) form a network with other gatekeepers. </a:t>
            </a:r>
          </a:p>
          <a:p>
            <a:pPr>
              <a:buNone/>
            </a:pPr>
            <a:r>
              <a:rPr lang="en-US" sz="2800" dirty="0"/>
              <a:t>	They often are high technical performers, usually produce more than their share of conference papers and refereed articles, and are likely to be promoted to first- and second-line supervision ahead of their peers.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63850" y="225211"/>
            <a:ext cx="8531869" cy="1143000"/>
          </a:xfrm>
        </p:spPr>
        <p:txBody>
          <a:bodyPr>
            <a:noAutofit/>
          </a:bodyPr>
          <a:lstStyle/>
          <a:p>
            <a:r>
              <a:rPr lang="en-US" sz="2000" b="1" dirty="0"/>
              <a:t>List of countries by research and development spending (2019) , Source Wikipedia</a:t>
            </a:r>
            <a:endParaRPr lang="en-US" sz="2000" dirty="0"/>
          </a:p>
        </p:txBody>
      </p:sp>
      <p:pic>
        <p:nvPicPr>
          <p:cNvPr id="5" name="Picture 4">
            <a:extLst>
              <a:ext uri="{FF2B5EF4-FFF2-40B4-BE49-F238E27FC236}">
                <a16:creationId xmlns:a16="http://schemas.microsoft.com/office/drawing/2014/main" id="{3FA9ED67-E904-4FAD-8676-76A826BFC7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639" y="1368212"/>
            <a:ext cx="8835080" cy="4773096"/>
          </a:xfrm>
          <a:prstGeom prst="rect">
            <a:avLst/>
          </a:prstGeom>
        </p:spPr>
      </p:pic>
    </p:spTree>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27381</TotalTime>
  <Words>4556</Words>
  <Application>Microsoft Office PowerPoint</Application>
  <PresentationFormat>On-screen Show (4:3)</PresentationFormat>
  <Paragraphs>413</Paragraphs>
  <Slides>85</Slides>
  <Notes>38</Notes>
  <HiddenSlides>1</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85</vt:i4>
      </vt:variant>
    </vt:vector>
  </HeadingPairs>
  <TitlesOfParts>
    <vt:vector size="95" baseType="lpstr">
      <vt:lpstr>Arial</vt:lpstr>
      <vt:lpstr>Calibri</vt:lpstr>
      <vt:lpstr>Calibri Light</vt:lpstr>
      <vt:lpstr>Tahoma</vt:lpstr>
      <vt:lpstr>Times</vt:lpstr>
      <vt:lpstr>Times New Roman</vt:lpstr>
      <vt:lpstr>Verdana</vt:lpstr>
      <vt:lpstr>Wingdings 2</vt:lpstr>
      <vt:lpstr>Retrospect</vt:lpstr>
      <vt:lpstr>MS Org Chart</vt:lpstr>
      <vt:lpstr>PowerPoint Presentation</vt:lpstr>
      <vt:lpstr>Chapter Objectives</vt:lpstr>
      <vt:lpstr>Advanced Organizer </vt:lpstr>
      <vt:lpstr>Product and Technology Life Cycles</vt:lpstr>
      <vt:lpstr>Product Life Cycle</vt:lpstr>
      <vt:lpstr>Technology Life Cycle</vt:lpstr>
      <vt:lpstr>PowerPoint Presentation</vt:lpstr>
      <vt:lpstr>Nature of Research and Development</vt:lpstr>
      <vt:lpstr>List of countries by research and development spending (2019) , Source Wikipedia</vt:lpstr>
      <vt:lpstr>PowerPoint Presentation</vt:lpstr>
      <vt:lpstr>PowerPoint Presentation</vt:lpstr>
      <vt:lpstr>PowerPoint Presentation</vt:lpstr>
      <vt:lpstr>PowerPoint Presentation</vt:lpstr>
      <vt:lpstr>New Product Strategies as suggested by Ansoff and Stewart</vt:lpstr>
      <vt:lpstr>PowerPoint Presentation</vt:lpstr>
      <vt:lpstr>Selecting R&amp;D Projects</vt:lpstr>
      <vt:lpstr>Selecting R&amp;D Projects – Initial Screening</vt:lpstr>
      <vt:lpstr>Selecting R&amp;D Projects – Initial Screening</vt:lpstr>
      <vt:lpstr>PowerPoint Presentation</vt:lpstr>
      <vt:lpstr>Quantitative Approaches</vt:lpstr>
      <vt:lpstr>PowerPoint Presentation</vt:lpstr>
      <vt:lpstr>Making R&amp;D Organizations Successful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Making R&amp;D Organizations Successful</vt:lpstr>
      <vt:lpstr>Protection of Ideas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Creativity</vt:lpstr>
      <vt:lpstr>The Creative Process</vt:lpstr>
      <vt:lpstr>PowerPoint Presentation</vt:lpstr>
      <vt:lpstr>Brainstorming for Creativity</vt:lpstr>
      <vt:lpstr>PowerPoint Presentation</vt:lpstr>
      <vt:lpstr>Nominal Group Technique Structured Brainstorming</vt:lpstr>
      <vt:lpstr>Nominal Group Technique</vt:lpstr>
      <vt:lpstr>NGT - Procedure</vt:lpstr>
      <vt:lpstr>NGT – Rules and Consideration</vt:lpstr>
      <vt:lpstr>PowerPoint Presentation</vt:lpstr>
      <vt:lpstr>PowerPoint Presentation</vt:lpstr>
      <vt:lpstr>PowerPoint Presentation</vt:lpstr>
      <vt:lpstr>Mind Mapping</vt:lpstr>
      <vt:lpstr>Mind Mapping: Example</vt:lpstr>
      <vt:lpstr>PowerPoint Presentation</vt:lpstr>
      <vt:lpstr>PowerPoint Presentation</vt:lpstr>
      <vt:lpstr>PowerPoint Presentation</vt:lpstr>
      <vt:lpstr>Characteristics of Creative People</vt:lpstr>
      <vt:lpstr>Providing a Creative Environment</vt:lpstr>
      <vt:lpstr>Creativity and Innovation</vt:lpstr>
      <vt:lpstr>PowerPoint Presentation</vt:lpstr>
      <vt:lpstr>PowerPoint Presentation</vt:lpstr>
    </vt:vector>
  </TitlesOfParts>
  <Company>College of Engineering-FIU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Making Economic Decisions</dc:title>
  <dc:creator>ENG</dc:creator>
  <cp:lastModifiedBy>Raunak Maskay</cp:lastModifiedBy>
  <cp:revision>993</cp:revision>
  <dcterms:created xsi:type="dcterms:W3CDTF">2006-10-24T18:48:00Z</dcterms:created>
  <dcterms:modified xsi:type="dcterms:W3CDTF">2022-02-19T07:32:24Z</dcterms:modified>
</cp:coreProperties>
</file>